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61" r:id="rId2"/>
  </p:sldMasterIdLst>
  <p:notesMasterIdLst>
    <p:notesMasterId r:id="rId23"/>
  </p:notesMasterIdLst>
  <p:handoutMasterIdLst>
    <p:handoutMasterId r:id="rId24"/>
  </p:handoutMasterIdLst>
  <p:sldIdLst>
    <p:sldId id="307" r:id="rId3"/>
    <p:sldId id="310" r:id="rId4"/>
    <p:sldId id="343" r:id="rId5"/>
    <p:sldId id="347" r:id="rId6"/>
    <p:sldId id="348" r:id="rId7"/>
    <p:sldId id="349" r:id="rId8"/>
    <p:sldId id="344" r:id="rId9"/>
    <p:sldId id="330" r:id="rId10"/>
    <p:sldId id="350" r:id="rId11"/>
    <p:sldId id="351" r:id="rId12"/>
    <p:sldId id="352" r:id="rId13"/>
    <p:sldId id="341" r:id="rId14"/>
    <p:sldId id="353" r:id="rId15"/>
    <p:sldId id="354" r:id="rId16"/>
    <p:sldId id="355" r:id="rId17"/>
    <p:sldId id="357" r:id="rId18"/>
    <p:sldId id="358" r:id="rId19"/>
    <p:sldId id="359" r:id="rId20"/>
    <p:sldId id="356" r:id="rId21"/>
    <p:sldId id="329" r:id="rId22"/>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4848F2"/>
    <a:srgbClr val="000092"/>
    <a:srgbClr val="000070"/>
    <a:srgbClr val="484CF2"/>
    <a:srgbClr val="1217EE"/>
    <a:srgbClr val="66CCFF"/>
    <a:srgbClr val="66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034" autoAdjust="0"/>
    <p:restoredTop sz="70766" autoAdjust="0"/>
  </p:normalViewPr>
  <p:slideViewPr>
    <p:cSldViewPr>
      <p:cViewPr varScale="1">
        <p:scale>
          <a:sx n="77" d="100"/>
          <a:sy n="77" d="100"/>
        </p:scale>
        <p:origin x="212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8" d="100"/>
          <a:sy n="48" d="100"/>
        </p:scale>
        <p:origin x="-13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hasCustomPrompt="1"/>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4099" name="Rectangle 3"/>
          <p:cNvSpPr>
            <a:spLocks noGrp="1" noChangeArrowheads="1"/>
          </p:cNvSpPr>
          <p:nvPr>
            <p:ph type="dt" sz="quarter" idx="1" hasCustomPrompt="1"/>
          </p:nvPr>
        </p:nvSpPr>
        <p:spPr bwMode="auto">
          <a:xfrm>
            <a:off x="3884613"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100" name="Rectangle 4"/>
          <p:cNvSpPr>
            <a:spLocks noGrp="1" noChangeArrowheads="1"/>
          </p:cNvSpPr>
          <p:nvPr>
            <p:ph type="ftr" sz="quarter" idx="2" hasCustomPrompt="1"/>
          </p:nvPr>
        </p:nvSpPr>
        <p:spPr bwMode="auto">
          <a:xfrm>
            <a:off x="0"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4101" name="Rectangle 5"/>
          <p:cNvSpPr>
            <a:spLocks noGrp="1" noChangeArrowheads="1"/>
          </p:cNvSpPr>
          <p:nvPr>
            <p:ph type="sldNum" sz="quarter" idx="3" hasCustomPrompt="1"/>
          </p:nvPr>
        </p:nvSpPr>
        <p:spPr bwMode="auto">
          <a:xfrm>
            <a:off x="3884613" y="8685213"/>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1DCF0752-0FA0-42E8-8008-6FF4345D475B}" type="slidenum">
              <a:rPr lang="en-GB"/>
              <a:pPr>
                <a:defRPr/>
              </a:pPr>
              <a:t>‹nº›</a:t>
            </a:fld>
            <a:endParaRPr lang="en-GB"/>
          </a:p>
        </p:txBody>
      </p:sp>
    </p:spTree>
    <p:extLst>
      <p:ext uri="{BB962C8B-B14F-4D97-AF65-F5344CB8AC3E}">
        <p14:creationId xmlns:p14="http://schemas.microsoft.com/office/powerpoint/2010/main" val="32098931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hasCustomPrompt="1"/>
          </p:nvPr>
        </p:nvSpPr>
        <p:spPr bwMode="auto">
          <a:xfrm>
            <a:off x="0" y="0"/>
            <a:ext cx="2971800" cy="3238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1" hangingPunct="1">
              <a:defRPr sz="1200"/>
            </a:lvl1pPr>
          </a:lstStyle>
          <a:p>
            <a:pPr>
              <a:defRPr/>
            </a:pPr>
            <a:endParaRPr lang="en-GB"/>
          </a:p>
        </p:txBody>
      </p:sp>
      <p:sp>
        <p:nvSpPr>
          <p:cNvPr id="3075" name="Rectangle 3"/>
          <p:cNvSpPr>
            <a:spLocks noGrp="1" noChangeArrowheads="1"/>
          </p:cNvSpPr>
          <p:nvPr>
            <p:ph type="dt" idx="1" hasCustomPrompt="1"/>
          </p:nvPr>
        </p:nvSpPr>
        <p:spPr bwMode="auto">
          <a:xfrm>
            <a:off x="3884613" y="0"/>
            <a:ext cx="2971800" cy="250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1" hangingPunct="1">
              <a:defRPr sz="1200"/>
            </a:lvl1pPr>
          </a:lstStyle>
          <a:p>
            <a:pPr>
              <a:defRPr/>
            </a:pPr>
            <a:endParaRPr lang="en-GB"/>
          </a:p>
        </p:txBody>
      </p:sp>
      <p:sp>
        <p:nvSpPr>
          <p:cNvPr id="49156" name="Rectangle 4"/>
          <p:cNvSpPr>
            <a:spLocks noGrp="1" noRot="1" noChangeAspect="1" noChangeArrowheads="1" noTextEdit="1"/>
          </p:cNvSpPr>
          <p:nvPr>
            <p:ph type="sldImg" idx="2" hasCustomPrompt="1"/>
          </p:nvPr>
        </p:nvSpPr>
        <p:spPr bwMode="auto">
          <a:xfrm>
            <a:off x="2205038" y="323850"/>
            <a:ext cx="2232025" cy="1295400"/>
          </a:xfrm>
          <a:prstGeom prst="rect">
            <a:avLst/>
          </a:prstGeom>
          <a:noFill/>
          <a:ln w="12700">
            <a:solidFill>
              <a:srgbClr val="000000"/>
            </a:solidFill>
            <a:miter lim="800000"/>
            <a:headEnd/>
            <a:tailEnd/>
          </a:ln>
        </p:spPr>
      </p:sp>
      <p:sp>
        <p:nvSpPr>
          <p:cNvPr id="3077" name="Rectangle 5"/>
          <p:cNvSpPr>
            <a:spLocks noGrp="1" noChangeArrowheads="1"/>
          </p:cNvSpPr>
          <p:nvPr>
            <p:ph type="body" sz="quarter" idx="3" hasCustomPrompt="1"/>
          </p:nvPr>
        </p:nvSpPr>
        <p:spPr bwMode="auto">
          <a:xfrm>
            <a:off x="404813" y="1763713"/>
            <a:ext cx="6192837" cy="7056437"/>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pt-PT" noProof="0"/>
              <a:t>Clique para editar os estilos de texto principais</a:t>
            </a:r>
          </a:p>
          <a:p>
            <a:pPr lvl="1"/>
            <a:r>
              <a:rPr lang="pt-PT" noProof="0"/>
              <a:t>Segundo nível</a:t>
            </a:r>
          </a:p>
          <a:p>
            <a:pPr lvl="2"/>
            <a:r>
              <a:rPr lang="pt-PT" noProof="0"/>
              <a:t>Terceiro nível</a:t>
            </a:r>
          </a:p>
          <a:p>
            <a:pPr lvl="3"/>
            <a:r>
              <a:rPr lang="pt-PT" noProof="0"/>
              <a:t>Quarto nível</a:t>
            </a:r>
          </a:p>
          <a:p>
            <a:pPr lvl="4"/>
            <a:r>
              <a:rPr lang="pt-PT" noProof="0"/>
              <a:t>Quinto nível</a:t>
            </a:r>
          </a:p>
        </p:txBody>
      </p:sp>
      <p:sp>
        <p:nvSpPr>
          <p:cNvPr id="3078" name="Rectangle 6"/>
          <p:cNvSpPr>
            <a:spLocks noGrp="1" noChangeArrowheads="1"/>
          </p:cNvSpPr>
          <p:nvPr>
            <p:ph type="ftr" sz="quarter" idx="4" hasCustomPrompt="1"/>
          </p:nvPr>
        </p:nvSpPr>
        <p:spPr bwMode="auto">
          <a:xfrm>
            <a:off x="0"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1" hangingPunct="1">
              <a:defRPr sz="1200"/>
            </a:lvl1pPr>
          </a:lstStyle>
          <a:p>
            <a:pPr>
              <a:defRPr/>
            </a:pPr>
            <a:endParaRPr lang="en-GB"/>
          </a:p>
        </p:txBody>
      </p:sp>
      <p:sp>
        <p:nvSpPr>
          <p:cNvPr id="3079" name="Rectangle 7"/>
          <p:cNvSpPr>
            <a:spLocks noGrp="1" noChangeArrowheads="1"/>
          </p:cNvSpPr>
          <p:nvPr>
            <p:ph type="sldNum" sz="quarter" idx="5" hasCustomPrompt="1"/>
          </p:nvPr>
        </p:nvSpPr>
        <p:spPr bwMode="auto">
          <a:xfrm>
            <a:off x="3884613" y="8893175"/>
            <a:ext cx="2971800" cy="24923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1" hangingPunct="1">
              <a:defRPr sz="1200"/>
            </a:lvl1pPr>
          </a:lstStyle>
          <a:p>
            <a:pPr>
              <a:defRPr/>
            </a:pPr>
            <a:fld id="{F2DA3FC1-1089-46DB-9F25-4FCD4E0F8FBE}" type="slidenum">
              <a:rPr lang="en-GB"/>
              <a:pPr>
                <a:defRPr/>
              </a:pPr>
              <a:t>‹nº›</a:t>
            </a:fld>
            <a:endParaRPr lang="en-GB"/>
          </a:p>
        </p:txBody>
      </p:sp>
    </p:spTree>
    <p:extLst>
      <p:ext uri="{BB962C8B-B14F-4D97-AF65-F5344CB8AC3E}">
        <p14:creationId xmlns:p14="http://schemas.microsoft.com/office/powerpoint/2010/main" val="16669966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A sessão tem o objetivo específico de descrever as qualidades de uma boa apresentação de formação e demonstrar técnicas de apresentação melhoradas.</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a:t>
            </a:fld>
            <a:endParaRPr lang="en-GB"/>
          </a:p>
        </p:txBody>
      </p:sp>
    </p:spTree>
    <p:extLst>
      <p:ext uri="{BB962C8B-B14F-4D97-AF65-F5344CB8AC3E}">
        <p14:creationId xmlns:p14="http://schemas.microsoft.com/office/powerpoint/2010/main" val="3679798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10</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pPr marL="171450" lvl="0" indent="-171450">
              <a:buFont typeface="Arial"/>
              <a:buChar char="•"/>
            </a:pPr>
            <a:r>
              <a:rPr lang="pt-PT" sz="1200">
                <a:solidFill>
                  <a:schemeClr val="tx1"/>
                </a:solidFill>
                <a:latin typeface="Arial" charset="0"/>
                <a:ea typeface="+mn-ea"/>
                <a:cs typeface="+mn-cs"/>
              </a:rPr>
              <a:t>Como dar feedback construtivo?</a:t>
            </a:r>
          </a:p>
          <a:p>
            <a:pPr marL="171450" lvl="0" indent="-171450">
              <a:buFont typeface="Arial"/>
              <a:buChar char="•"/>
            </a:pPr>
            <a:r>
              <a:rPr lang="pt-PT" sz="1200">
                <a:solidFill>
                  <a:schemeClr val="tx1"/>
                </a:solidFill>
                <a:latin typeface="Arial" charset="0"/>
                <a:ea typeface="+mn-ea"/>
                <a:cs typeface="+mn-cs"/>
              </a:rPr>
              <a:t>Seja específico</a:t>
            </a:r>
          </a:p>
          <a:p>
            <a:pPr marL="171450" lvl="0" indent="-171450">
              <a:buFont typeface="Arial"/>
              <a:buChar char="•"/>
            </a:pPr>
            <a:r>
              <a:rPr lang="pt-PT" sz="1200">
                <a:solidFill>
                  <a:schemeClr val="tx1"/>
                </a:solidFill>
                <a:latin typeface="Arial" charset="0"/>
                <a:ea typeface="+mn-ea"/>
                <a:cs typeface="+mn-cs"/>
              </a:rPr>
              <a:t>Descreva comportamentos, não julgamento sobre o comportamento</a:t>
            </a:r>
          </a:p>
          <a:p>
            <a:pPr marL="171450" lvl="0" indent="-171450">
              <a:buFont typeface="Arial"/>
              <a:buChar char="•"/>
            </a:pPr>
            <a:r>
              <a:rPr lang="pt-PT" sz="1200">
                <a:solidFill>
                  <a:schemeClr val="tx1"/>
                </a:solidFill>
                <a:latin typeface="Arial" charset="0"/>
                <a:ea typeface="+mn-ea"/>
                <a:cs typeface="+mn-cs"/>
              </a:rPr>
              <a:t>E se muitas coisas estiverem erradas?</a:t>
            </a:r>
          </a:p>
          <a:p>
            <a:pPr marL="171450" lvl="0" indent="-171450">
              <a:buFont typeface="Arial"/>
              <a:buChar char="•"/>
            </a:pPr>
            <a:r>
              <a:rPr lang="pt-PT" sz="1200">
                <a:solidFill>
                  <a:schemeClr val="tx1"/>
                </a:solidFill>
                <a:latin typeface="Arial" charset="0"/>
                <a:ea typeface="+mn-ea"/>
                <a:cs typeface="+mn-cs"/>
              </a:rPr>
              <a:t>Não dê feedback sobre tudo</a:t>
            </a:r>
          </a:p>
          <a:p>
            <a:r>
              <a:rPr lang="pt-PT" sz="1200">
                <a:solidFill>
                  <a:schemeClr val="tx1"/>
                </a:solidFill>
                <a:latin typeface="Arial" charset="0"/>
                <a:ea typeface="+mn-ea"/>
                <a:cs typeface="+mn-cs"/>
              </a:rPr>
              <a:t>Concentre-se nos itens mais importantes</a:t>
            </a:r>
          </a:p>
          <a:p>
            <a:r>
              <a:rPr lang="pt-PT" sz="1200">
                <a:solidFill>
                  <a:schemeClr val="tx1"/>
                </a:solidFill>
                <a:latin typeface="Arial" charset="0"/>
                <a:ea typeface="+mn-ea"/>
                <a:cs typeface="+mn-cs"/>
              </a:rPr>
              <a:t>O formador pode introduzir o conceito de feedback construtivo, não como crítica, mas como informações que melhorem as ações das outras pessoas.</a:t>
            </a:r>
          </a:p>
          <a:p>
            <a:r>
              <a:rPr lang="pt-PT" sz="1200">
                <a:solidFill>
                  <a:schemeClr val="tx1"/>
                </a:solidFill>
                <a:latin typeface="Arial" charset="0"/>
                <a:ea typeface="+mn-ea"/>
                <a:cs typeface="+mn-cs"/>
              </a:rPr>
              <a:t>Citar:  Charlie Brown diz a Lucy</a:t>
            </a:r>
            <a:r>
              <a:rPr lang="pt-PT" sz="1200" i="1">
                <a:solidFill>
                  <a:schemeClr val="tx1"/>
                </a:solidFill>
                <a:latin typeface="Arial" charset="0"/>
                <a:ea typeface="+mn-ea"/>
                <a:cs typeface="+mn-cs"/>
              </a:rPr>
              <a:t>:  “Eu quero feedback para poder melhorar-me a mim mesmo”.  </a:t>
            </a:r>
            <a:r>
              <a:rPr lang="pt-PT" sz="1200">
                <a:solidFill>
                  <a:schemeClr val="tx1"/>
                </a:solidFill>
                <a:latin typeface="Arial" charset="0"/>
                <a:ea typeface="+mn-ea"/>
                <a:cs typeface="+mn-cs"/>
              </a:rPr>
              <a:t>Lucy olha nos olhos dele e diz:  </a:t>
            </a:r>
            <a:r>
              <a:rPr lang="pt-PT" sz="1200" i="1">
                <a:solidFill>
                  <a:schemeClr val="tx1"/>
                </a:solidFill>
                <a:latin typeface="Arial" charset="0"/>
                <a:ea typeface="+mn-ea"/>
                <a:cs typeface="+mn-cs"/>
              </a:rPr>
              <a:t>"Ok, tens um nariz grande!"  </a:t>
            </a:r>
            <a:r>
              <a:rPr lang="pt-PT" sz="1200">
                <a:solidFill>
                  <a:schemeClr val="tx1"/>
                </a:solidFill>
                <a:latin typeface="Arial" charset="0"/>
                <a:ea typeface="+mn-ea"/>
                <a:cs typeface="+mn-cs"/>
              </a:rPr>
              <a:t>Não é o que queremos, pois não?</a:t>
            </a:r>
          </a:p>
          <a:p>
            <a:r>
              <a:rPr lang="pt-PT" sz="1200">
                <a:solidFill>
                  <a:schemeClr val="tx1"/>
                </a:solidFill>
                <a:latin typeface="Arial" charset="0"/>
                <a:ea typeface="+mn-ea"/>
                <a:cs typeface="+mn-cs"/>
              </a:rPr>
              <a:t>P:  Porquê dar feedback? </a:t>
            </a:r>
          </a:p>
          <a:p>
            <a:r>
              <a:rPr lang="pt-PT" sz="1200">
                <a:solidFill>
                  <a:schemeClr val="tx1"/>
                </a:solidFill>
                <a:latin typeface="Arial" charset="0"/>
                <a:ea typeface="+mn-ea"/>
                <a:cs typeface="+mn-cs"/>
              </a:rPr>
              <a:t>R:  Para melhorar, desenvolver, ação, etc. No entanto, as informações recolhidas    </a:t>
            </a:r>
          </a:p>
          <a:p>
            <a:r>
              <a:rPr lang="pt-PT" sz="1200">
                <a:solidFill>
                  <a:schemeClr val="tx1"/>
                </a:solidFill>
                <a:latin typeface="Arial" charset="0"/>
                <a:ea typeface="+mn-ea"/>
                <a:cs typeface="+mn-cs"/>
              </a:rPr>
              <a:t>      não tem valor até fazer alguma coisa com elas.</a:t>
            </a:r>
          </a:p>
          <a:p>
            <a:r>
              <a:rPr lang="pt-PT" sz="1200">
                <a:solidFill>
                  <a:schemeClr val="tx1"/>
                </a:solidFill>
                <a:latin typeface="Arial" charset="0"/>
                <a:ea typeface="+mn-ea"/>
                <a:cs typeface="+mn-cs"/>
              </a:rPr>
              <a:t>P:  Quando?  </a:t>
            </a:r>
          </a:p>
          <a:p>
            <a:r>
              <a:rPr lang="pt-PT" sz="1200">
                <a:solidFill>
                  <a:schemeClr val="tx1"/>
                </a:solidFill>
                <a:latin typeface="Arial" charset="0"/>
                <a:ea typeface="+mn-ea"/>
                <a:cs typeface="+mn-cs"/>
              </a:rPr>
              <a:t>R:  Dê seu feedback o mais rápido possível</a:t>
            </a:r>
          </a:p>
          <a:p>
            <a:r>
              <a:rPr lang="pt-PT" sz="1200">
                <a:solidFill>
                  <a:schemeClr val="tx1"/>
                </a:solidFill>
                <a:latin typeface="Arial" charset="0"/>
                <a:ea typeface="+mn-ea"/>
                <a:cs typeface="+mn-cs"/>
              </a:rPr>
              <a:t>P:  Que tipo?  </a:t>
            </a:r>
          </a:p>
          <a:p>
            <a:r>
              <a:rPr lang="pt-PT" sz="1200">
                <a:solidFill>
                  <a:schemeClr val="tx1"/>
                </a:solidFill>
                <a:latin typeface="Arial" charset="0"/>
                <a:ea typeface="+mn-ea"/>
                <a:cs typeface="+mn-cs"/>
              </a:rPr>
              <a:t>R:  A maioria dos comentários deve ser positiva, então espalhe-os generosamente</a:t>
            </a:r>
          </a:p>
          <a:p>
            <a:r>
              <a:rPr lang="pt-PT" sz="1200">
                <a:solidFill>
                  <a:schemeClr val="tx1"/>
                </a:solidFill>
                <a:latin typeface="Arial" charset="0"/>
                <a:ea typeface="+mn-ea"/>
                <a:cs typeface="+mn-cs"/>
              </a:rPr>
              <a:t>P:  Como dar feedback negativo? </a:t>
            </a:r>
          </a:p>
          <a:p>
            <a:r>
              <a:rPr lang="pt-PT" sz="1200">
                <a:solidFill>
                  <a:schemeClr val="tx1"/>
                </a:solidFill>
                <a:latin typeface="Arial" charset="0"/>
                <a:ea typeface="+mn-ea"/>
                <a:cs typeface="+mn-cs"/>
              </a:rPr>
              <a:t>R:  Dê positivo primeiro, depois negativo, depois termine com um positivo (ou seja,               </a:t>
            </a:r>
          </a:p>
          <a:p>
            <a:r>
              <a:rPr lang="pt-PT" sz="1200">
                <a:solidFill>
                  <a:schemeClr val="tx1"/>
                </a:solidFill>
                <a:latin typeface="Arial" charset="0"/>
                <a:ea typeface="+mn-ea"/>
                <a:cs typeface="+mn-cs"/>
              </a:rPr>
              <a:t>     faça "sanduíche")</a:t>
            </a:r>
          </a:p>
          <a:p>
            <a:r>
              <a:rPr lang="pt-PT" sz="1200">
                <a:solidFill>
                  <a:schemeClr val="tx1"/>
                </a:solidFill>
                <a:latin typeface="Arial" charset="0"/>
                <a:ea typeface="+mn-ea"/>
                <a:cs typeface="+mn-cs"/>
              </a:rPr>
              <a:t>P:  Como dar feedback construtivo?  </a:t>
            </a:r>
          </a:p>
          <a:p>
            <a:r>
              <a:rPr lang="pt-PT" sz="1200">
                <a:solidFill>
                  <a:schemeClr val="tx1"/>
                </a:solidFill>
                <a:latin typeface="Arial" charset="0"/>
                <a:ea typeface="+mn-ea"/>
                <a:cs typeface="+mn-cs"/>
              </a:rPr>
              <a:t>R:  Seja específico e descreva o comportamento, não os julgamentos sobre o comportamento   </a:t>
            </a:r>
          </a:p>
          <a:p>
            <a:r>
              <a:rPr lang="pt-PT" sz="1200">
                <a:solidFill>
                  <a:schemeClr val="tx1"/>
                </a:solidFill>
                <a:latin typeface="Arial" charset="0"/>
                <a:ea typeface="+mn-ea"/>
                <a:cs typeface="+mn-cs"/>
              </a:rPr>
              <a:t>     (por exemplo, </a:t>
            </a:r>
            <a:r>
              <a:rPr lang="pt-PT" sz="1200" i="1">
                <a:solidFill>
                  <a:schemeClr val="tx1"/>
                </a:solidFill>
                <a:latin typeface="Arial" charset="0"/>
                <a:ea typeface="+mn-ea"/>
                <a:cs typeface="+mn-cs"/>
              </a:rPr>
              <a:t>“A sua voz não tinha energia”</a:t>
            </a:r>
            <a:r>
              <a:rPr lang="pt-PT" sz="1200">
                <a:solidFill>
                  <a:schemeClr val="tx1"/>
                </a:solidFill>
                <a:latin typeface="Arial" charset="0"/>
                <a:ea typeface="+mn-ea"/>
                <a:cs typeface="+mn-cs"/>
              </a:rPr>
              <a:t> versus </a:t>
            </a:r>
            <a:r>
              <a:rPr lang="pt-PT" sz="1200" i="1">
                <a:solidFill>
                  <a:schemeClr val="tx1"/>
                </a:solidFill>
                <a:latin typeface="Arial" charset="0"/>
                <a:ea typeface="+mn-ea"/>
                <a:cs typeface="+mn-cs"/>
              </a:rPr>
              <a:t>“A formação poderia ter  </a:t>
            </a:r>
          </a:p>
          <a:p>
            <a:r>
              <a:rPr lang="pt-PT" sz="1200" i="1">
                <a:solidFill>
                  <a:schemeClr val="tx1"/>
                </a:solidFill>
                <a:latin typeface="Arial" charset="0"/>
                <a:ea typeface="+mn-ea"/>
                <a:cs typeface="+mn-cs"/>
              </a:rPr>
              <a:t>     beneficiado de um pouco mais de volume e energia”</a:t>
            </a:r>
          </a:p>
          <a:p>
            <a:r>
              <a:rPr lang="pt-PT" sz="1200">
                <a:solidFill>
                  <a:schemeClr val="tx1"/>
                </a:solidFill>
                <a:latin typeface="Arial" charset="0"/>
                <a:ea typeface="+mn-ea"/>
                <a:cs typeface="+mn-cs"/>
              </a:rPr>
              <a:t>P:  E se muitas coisas estiverem erradas?</a:t>
            </a:r>
          </a:p>
          <a:p>
            <a:r>
              <a:rPr lang="pt-PT" sz="1200">
                <a:solidFill>
                  <a:schemeClr val="tx1"/>
                </a:solidFill>
                <a:latin typeface="Arial" charset="0"/>
                <a:ea typeface="+mn-ea"/>
                <a:cs typeface="+mn-cs"/>
              </a:rPr>
              <a:t>R:  Não dê feedback sobre tudo o que poderia ser melhorado.  Priorize  </a:t>
            </a:r>
          </a:p>
          <a:p>
            <a:r>
              <a:rPr lang="pt-PT" sz="1200">
                <a:solidFill>
                  <a:schemeClr val="tx1"/>
                </a:solidFill>
                <a:latin typeface="Arial" charset="0"/>
                <a:ea typeface="+mn-ea"/>
                <a:cs typeface="+mn-cs"/>
              </a:rPr>
              <a:t>     e foque nos itens mais importantes.</a:t>
            </a:r>
            <a:r>
              <a:rPr lang="pt-PT" sz="1000"/>
              <a:t> </a:t>
            </a:r>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b="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11</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Feedback eficaz é…</a:t>
            </a:r>
          </a:p>
          <a:p>
            <a:pPr marL="171450" lvl="0" indent="-171450">
              <a:buFont typeface="Arial"/>
              <a:buChar char="•"/>
            </a:pPr>
            <a:r>
              <a:rPr lang="pt-PT" sz="1200">
                <a:solidFill>
                  <a:schemeClr val="tx1"/>
                </a:solidFill>
                <a:latin typeface="Arial" charset="0"/>
                <a:ea typeface="+mn-ea"/>
                <a:cs typeface="+mn-cs"/>
              </a:rPr>
              <a:t>Oportuno</a:t>
            </a:r>
          </a:p>
          <a:p>
            <a:pPr marL="171450" lvl="0" indent="-171450">
              <a:buFont typeface="Arial"/>
              <a:buChar char="•"/>
            </a:pPr>
            <a:r>
              <a:rPr lang="pt-PT" sz="1200">
                <a:solidFill>
                  <a:schemeClr val="tx1"/>
                </a:solidFill>
                <a:latin typeface="Arial" charset="0"/>
                <a:ea typeface="+mn-ea"/>
                <a:cs typeface="+mn-cs"/>
              </a:rPr>
              <a:t>Específico</a:t>
            </a:r>
          </a:p>
          <a:p>
            <a:pPr marL="171450" lvl="0" indent="-171450">
              <a:buFont typeface="Arial"/>
              <a:buChar char="•"/>
            </a:pPr>
            <a:r>
              <a:rPr lang="pt-PT" sz="1200">
                <a:solidFill>
                  <a:schemeClr val="tx1"/>
                </a:solidFill>
                <a:latin typeface="Arial" charset="0"/>
                <a:ea typeface="+mn-ea"/>
                <a:cs typeface="+mn-cs"/>
              </a:rPr>
              <a:t>Descritivo</a:t>
            </a:r>
          </a:p>
          <a:p>
            <a:pPr marL="171450" lvl="0" indent="-171450">
              <a:buFont typeface="Arial"/>
              <a:buChar char="•"/>
            </a:pPr>
            <a:r>
              <a:rPr lang="pt-PT" sz="1200">
                <a:solidFill>
                  <a:schemeClr val="tx1"/>
                </a:solidFill>
                <a:latin typeface="Arial" charset="0"/>
                <a:ea typeface="+mn-ea"/>
                <a:cs typeface="+mn-cs"/>
              </a:rPr>
              <a:t>Relevante</a:t>
            </a:r>
          </a:p>
          <a:p>
            <a:pPr marL="171450" lvl="0" indent="-171450">
              <a:buFont typeface="Arial"/>
              <a:buChar char="•"/>
            </a:pPr>
            <a:r>
              <a:rPr lang="pt-PT" sz="1200">
                <a:solidFill>
                  <a:schemeClr val="tx1"/>
                </a:solidFill>
                <a:latin typeface="Arial" charset="0"/>
                <a:ea typeface="+mn-ea"/>
                <a:cs typeface="+mn-cs"/>
              </a:rPr>
              <a:t>Útil</a:t>
            </a:r>
          </a:p>
          <a:p>
            <a:pPr marL="171450" lvl="0" indent="-171450">
              <a:buFont typeface="Arial"/>
              <a:buChar char="•"/>
            </a:pPr>
            <a:r>
              <a:rPr lang="pt-PT" sz="1200">
                <a:solidFill>
                  <a:schemeClr val="tx1"/>
                </a:solidFill>
                <a:latin typeface="Arial" charset="0"/>
                <a:ea typeface="+mn-ea"/>
                <a:cs typeface="+mn-cs"/>
              </a:rPr>
              <a:t>Realista </a:t>
            </a:r>
          </a:p>
          <a:p>
            <a:r>
              <a:rPr lang="pt-PT" sz="1200">
                <a:solidFill>
                  <a:schemeClr val="tx1"/>
                </a:solidFill>
                <a:latin typeface="Arial" charset="0"/>
                <a:ea typeface="+mn-ea"/>
                <a:cs typeface="+mn-cs"/>
              </a:rPr>
              <a:t>Estas seis categorias devem ser discutidas dentro da sala de aula, com o formador a orientar os delegados sobre como interpretar e colocar em prática cada uma das categorias.</a:t>
            </a:r>
            <a:r>
              <a:rPr lang="pt-PT" sz="1000"/>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Exercícios de Feedback - 3 Cenários</a:t>
            </a:r>
          </a:p>
          <a:p>
            <a:r>
              <a:rPr lang="pt-PT" sz="1200">
                <a:solidFill>
                  <a:schemeClr val="tx1"/>
                </a:solidFill>
                <a:latin typeface="Arial" charset="0"/>
                <a:ea typeface="+mn-ea"/>
                <a:cs typeface="+mn-cs"/>
              </a:rPr>
              <a:t>Os grupos são solicitados a lidar com o comportamento adverso dos membros das suas equipas - eles devem considerar como fornecer um feedback eficaz ao membro da equipa para que ele cumpra os requisitos dos seis pontos mostrados no slide 14. Cada cenário será discutido dentro da sala de aula com o cenário a ser trabalhado e discutido primeiro pelo grupo que lida com esse cenário e depois com a contribuição do resto da turma.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12</a:t>
            </a:fld>
            <a:endParaRPr lang="en-GB"/>
          </a:p>
        </p:txBody>
      </p:sp>
    </p:spTree>
    <p:extLst>
      <p:ext uri="{BB962C8B-B14F-4D97-AF65-F5344CB8AC3E}">
        <p14:creationId xmlns:p14="http://schemas.microsoft.com/office/powerpoint/2010/main" val="755103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13</a:t>
            </a:fld>
            <a:endParaRPr lang="en-GB"/>
          </a:p>
        </p:txBody>
      </p:sp>
    </p:spTree>
    <p:extLst>
      <p:ext uri="{BB962C8B-B14F-4D97-AF65-F5344CB8AC3E}">
        <p14:creationId xmlns:p14="http://schemas.microsoft.com/office/powerpoint/2010/main" val="19302758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r>
              <a:rPr lang="pt-PT" sz="1200">
                <a:solidFill>
                  <a:schemeClr val="tx1"/>
                </a:solidFill>
                <a:latin typeface="Arial" charset="0"/>
                <a:ea typeface="+mn-ea"/>
                <a:cs typeface="+mn-cs"/>
              </a:rPr>
              <a:t>Perguntas?</a:t>
            </a:r>
          </a:p>
          <a:p>
            <a:r>
              <a:rPr lang="pt-PT" sz="1200">
                <a:solidFill>
                  <a:schemeClr val="tx1"/>
                </a:solidFill>
                <a:latin typeface="Arial" charset="0"/>
                <a:ea typeface="+mn-ea"/>
                <a:cs typeface="+mn-cs"/>
              </a:rPr>
              <a:t>Este slide deve ser utilizado pelos formadores para abordar quaisquer perguntas feitas pela turma e também para introduzir quaisquer áreas que o formador acredite que devem ser enfatizadas antes de passar para o próximo tópico. </a:t>
            </a:r>
          </a:p>
          <a:p>
            <a:r>
              <a:rPr lang="pt-PT" sz="1200">
                <a:solidFill>
                  <a:schemeClr val="tx1"/>
                </a:solidFill>
                <a:latin typeface="Arial" charset="0"/>
                <a:ea typeface="+mn-ea"/>
                <a:cs typeface="+mn-cs"/>
              </a:rPr>
              <a:t>Este é também o ponto em que o formador deve avaliar se os delegados entenderam o que foi apresentado.</a:t>
            </a:r>
            <a:r>
              <a:rPr lang="pt-PT"/>
              <a:t> </a:t>
            </a:r>
          </a:p>
        </p:txBody>
      </p:sp>
      <p:sp>
        <p:nvSpPr>
          <p:cNvPr id="4" name="Slide Number Placeholder 3"/>
          <p:cNvSpPr>
            <a:spLocks noGrp="1"/>
          </p:cNvSpPr>
          <p:nvPr>
            <p:ph type="sldNum" sz="quarter" idx="10"/>
          </p:nvPr>
        </p:nvSpPr>
        <p:spPr/>
        <p:txBody>
          <a:bodyPr/>
          <a:lstStyle/>
          <a:p>
            <a:fld id="{D4504A11-3BA0-4461-A1C5-454F02F9540C}"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16</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Controlar o seu nervosismo</a:t>
            </a:r>
          </a:p>
          <a:p>
            <a:pPr marL="171450" lvl="0" indent="-171450">
              <a:buFont typeface="Arial"/>
              <a:buChar char="•"/>
            </a:pPr>
            <a:r>
              <a:rPr lang="pt-PT" sz="1200">
                <a:solidFill>
                  <a:schemeClr val="tx1"/>
                </a:solidFill>
                <a:latin typeface="Arial" charset="0"/>
                <a:ea typeface="+mn-ea"/>
                <a:cs typeface="+mn-cs"/>
              </a:rPr>
              <a:t>Todos ficam nervosos</a:t>
            </a:r>
          </a:p>
          <a:p>
            <a:pPr marL="171450" lvl="0" indent="-171450">
              <a:buFont typeface="Arial"/>
              <a:buChar char="•"/>
            </a:pPr>
            <a:r>
              <a:rPr lang="pt-PT" sz="1200">
                <a:solidFill>
                  <a:schemeClr val="tx1"/>
                </a:solidFill>
                <a:latin typeface="Arial" charset="0"/>
                <a:ea typeface="+mn-ea"/>
                <a:cs typeface="+mn-cs"/>
              </a:rPr>
              <a:t>Não se preocupe com isso</a:t>
            </a:r>
          </a:p>
          <a:p>
            <a:pPr marL="171450" lvl="0" indent="-171450">
              <a:buFont typeface="Arial"/>
              <a:buChar char="•"/>
            </a:pPr>
            <a:r>
              <a:rPr lang="pt-PT" sz="1200">
                <a:solidFill>
                  <a:schemeClr val="tx1"/>
                </a:solidFill>
                <a:latin typeface="Arial" charset="0"/>
                <a:ea typeface="+mn-ea"/>
                <a:cs typeface="+mn-cs"/>
              </a:rPr>
              <a:t>Nervos controlados são benéficos</a:t>
            </a:r>
          </a:p>
          <a:p>
            <a:pPr marL="171450" lvl="0" indent="-171450">
              <a:buFont typeface="Arial"/>
              <a:buChar char="•"/>
            </a:pPr>
            <a:r>
              <a:rPr lang="pt-PT" sz="1200">
                <a:solidFill>
                  <a:schemeClr val="tx1"/>
                </a:solidFill>
                <a:latin typeface="Arial" charset="0"/>
                <a:ea typeface="+mn-ea"/>
                <a:cs typeface="+mn-cs"/>
              </a:rPr>
              <a:t>Bem-vindo à adrenalina</a:t>
            </a:r>
          </a:p>
          <a:p>
            <a:r>
              <a:rPr lang="pt-PT" sz="1200">
                <a:solidFill>
                  <a:schemeClr val="tx1"/>
                </a:solidFill>
                <a:latin typeface="Arial" charset="0"/>
                <a:ea typeface="+mn-ea"/>
                <a:cs typeface="+mn-cs"/>
              </a:rPr>
              <a:t>Quais são os sintomas de nervosismo?</a:t>
            </a:r>
          </a:p>
          <a:p>
            <a:r>
              <a:rPr lang="pt-PT" sz="1200">
                <a:solidFill>
                  <a:schemeClr val="tx1"/>
                </a:solidFill>
                <a:latin typeface="Arial" charset="0"/>
                <a:ea typeface="+mn-ea"/>
                <a:cs typeface="+mn-cs"/>
              </a:rPr>
              <a:t>O formador deve começar uma discussão apontando que todos os formadores ficam nervosos e devem ficar nervosos e devem então seguir os sinais e as causas do nervosismo.</a:t>
            </a:r>
            <a:r>
              <a:rPr lang="pt-PT" sz="1000"/>
              <a: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17</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Controlar o seu nervosismo</a:t>
            </a:r>
          </a:p>
          <a:p>
            <a:pPr marL="171450" lvl="0" indent="-171450">
              <a:buFont typeface="Arial"/>
              <a:buChar char="•"/>
            </a:pPr>
            <a:r>
              <a:rPr lang="pt-PT" sz="1200">
                <a:solidFill>
                  <a:schemeClr val="tx1"/>
                </a:solidFill>
                <a:latin typeface="Arial" charset="0"/>
                <a:ea typeface="+mn-ea"/>
                <a:cs typeface="+mn-cs"/>
              </a:rPr>
              <a:t>Mais experiência = menos nervos</a:t>
            </a:r>
          </a:p>
          <a:p>
            <a:pPr marL="171450" lvl="0" indent="-171450">
              <a:buFont typeface="Arial"/>
              <a:buChar char="•"/>
            </a:pPr>
            <a:r>
              <a:rPr lang="pt-PT" sz="1200">
                <a:solidFill>
                  <a:schemeClr val="tx1"/>
                </a:solidFill>
                <a:latin typeface="Arial" charset="0"/>
                <a:ea typeface="+mn-ea"/>
                <a:cs typeface="+mn-cs"/>
              </a:rPr>
              <a:t>Ensaie a apresentação (não memorize)</a:t>
            </a:r>
          </a:p>
          <a:p>
            <a:pPr marL="171450" lvl="0" indent="-171450">
              <a:buFont typeface="Arial"/>
              <a:buChar char="•"/>
            </a:pPr>
            <a:r>
              <a:rPr lang="pt-PT" sz="1200">
                <a:solidFill>
                  <a:schemeClr val="tx1"/>
                </a:solidFill>
                <a:latin typeface="Arial" charset="0"/>
                <a:ea typeface="+mn-ea"/>
                <a:cs typeface="+mn-cs"/>
              </a:rPr>
              <a:t>Receba na turma individualmente</a:t>
            </a:r>
          </a:p>
          <a:p>
            <a:pPr marL="171450" lvl="0" indent="-171450">
              <a:buFont typeface="Arial"/>
              <a:buChar char="•"/>
            </a:pPr>
            <a:r>
              <a:rPr lang="pt-PT" sz="1200">
                <a:solidFill>
                  <a:schemeClr val="tx1"/>
                </a:solidFill>
                <a:latin typeface="Arial" charset="0"/>
                <a:ea typeface="+mn-ea"/>
                <a:cs typeface="+mn-cs"/>
              </a:rPr>
              <a:t>Envolva o grupo em atividades</a:t>
            </a:r>
          </a:p>
          <a:p>
            <a:pPr marL="171450" lvl="0" indent="-171450">
              <a:buFont typeface="Arial"/>
              <a:buChar char="•"/>
            </a:pPr>
            <a:r>
              <a:rPr lang="pt-PT" sz="1200">
                <a:solidFill>
                  <a:schemeClr val="tx1"/>
                </a:solidFill>
                <a:latin typeface="Arial" charset="0"/>
                <a:ea typeface="+mn-ea"/>
                <a:cs typeface="+mn-cs"/>
              </a:rPr>
              <a:t>Prepare a sala de aula na noite anterior</a:t>
            </a:r>
          </a:p>
          <a:p>
            <a:r>
              <a:rPr lang="pt-PT" sz="1200">
                <a:solidFill>
                  <a:schemeClr val="tx1"/>
                </a:solidFill>
                <a:latin typeface="Arial" charset="0"/>
                <a:ea typeface="+mn-ea"/>
                <a:cs typeface="+mn-cs"/>
              </a:rPr>
              <a:t>O formador deve discutir essa preparação, tanto em relação a um conhecimento e compreensão maiores do assunto, como para testar quaisquer exercícios práticos, de forma antecipada e no ambiente real de sala de aula, para tranquilizar o formador. A apresentação deve ser ensaiada para entender a ordem em que a apresentação deve ser executada e, daí, as possíveis áreas de dúvidas e tangentes surgirão. Preparar a sala de aula com antecedência e testar novamente praticamente todos os exercícios, caso envolvam tecnologia, deve fornecer ao instrutor a compreensão de possíveis falhas e, portanto, as medidas podem ser consideradas para as evitar.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18</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Controlar o seu nervosismo</a:t>
            </a:r>
          </a:p>
          <a:p>
            <a:pPr marL="171450" lvl="0" indent="-171450">
              <a:buFont typeface="Arial"/>
              <a:buChar char="•"/>
            </a:pPr>
            <a:r>
              <a:rPr lang="pt-PT" sz="1200">
                <a:solidFill>
                  <a:schemeClr val="tx1"/>
                </a:solidFill>
                <a:latin typeface="Arial" charset="0"/>
                <a:ea typeface="+mn-ea"/>
                <a:cs typeface="+mn-cs"/>
              </a:rPr>
              <a:t>Chegue cedo e verifique o equipamento</a:t>
            </a:r>
          </a:p>
          <a:p>
            <a:pPr marL="171450" lvl="0" indent="-171450">
              <a:buFont typeface="Arial"/>
              <a:buChar char="•"/>
            </a:pPr>
            <a:r>
              <a:rPr lang="pt-PT" sz="1200">
                <a:solidFill>
                  <a:schemeClr val="tx1"/>
                </a:solidFill>
                <a:latin typeface="Arial" charset="0"/>
                <a:ea typeface="+mn-ea"/>
                <a:cs typeface="+mn-cs"/>
              </a:rPr>
              <a:t>Aja com entusiasmo e confiança</a:t>
            </a:r>
          </a:p>
          <a:p>
            <a:pPr marL="171450" lvl="0" indent="-171450">
              <a:buFont typeface="Arial"/>
              <a:buChar char="•"/>
            </a:pPr>
            <a:r>
              <a:rPr lang="pt-PT" sz="1200">
                <a:solidFill>
                  <a:schemeClr val="tx1"/>
                </a:solidFill>
                <a:latin typeface="Arial" charset="0"/>
                <a:ea typeface="+mn-ea"/>
                <a:cs typeface="+mn-cs"/>
              </a:rPr>
              <a:t>O seu comportamento pode mudar os seus sentimentos</a:t>
            </a:r>
          </a:p>
          <a:p>
            <a:pPr marL="171450" lvl="0" indent="-171450">
              <a:buFont typeface="Arial"/>
              <a:buChar char="•"/>
            </a:pPr>
            <a:r>
              <a:rPr lang="pt-PT" sz="1200">
                <a:solidFill>
                  <a:schemeClr val="tx1"/>
                </a:solidFill>
                <a:latin typeface="Arial" charset="0"/>
                <a:ea typeface="+mn-ea"/>
                <a:cs typeface="+mn-cs"/>
              </a:rPr>
              <a:t>Se (quando) as coisas correrem mal - não entre em pânico</a:t>
            </a:r>
          </a:p>
          <a:p>
            <a:pPr marL="171450" lvl="0" indent="-171450">
              <a:buFont typeface="Arial"/>
              <a:buChar char="•"/>
            </a:pPr>
            <a:r>
              <a:rPr lang="pt-PT" sz="1200">
                <a:solidFill>
                  <a:schemeClr val="tx1"/>
                </a:solidFill>
                <a:latin typeface="Arial" charset="0"/>
                <a:ea typeface="+mn-ea"/>
                <a:cs typeface="+mn-cs"/>
              </a:rPr>
              <a:t>Não se leve a si nem a função muito a sério</a:t>
            </a:r>
          </a:p>
          <a:p>
            <a:pPr marL="171450" lvl="0" indent="-171450">
              <a:buFont typeface="Arial"/>
              <a:buChar char="•"/>
            </a:pPr>
            <a:r>
              <a:rPr lang="pt-PT" sz="1200">
                <a:solidFill>
                  <a:schemeClr val="tx1"/>
                </a:solidFill>
                <a:latin typeface="Arial" charset="0"/>
                <a:ea typeface="+mn-ea"/>
                <a:cs typeface="+mn-cs"/>
              </a:rPr>
              <a:t>Utilize imagens mentais para incutir confiança</a:t>
            </a:r>
          </a:p>
          <a:p>
            <a:r>
              <a:rPr lang="pt-PT" sz="1200">
                <a:solidFill>
                  <a:schemeClr val="tx1"/>
                </a:solidFill>
                <a:latin typeface="Arial" charset="0"/>
                <a:ea typeface="+mn-ea"/>
                <a:cs typeface="+mn-cs"/>
              </a:rPr>
              <a:t>Novamente, o formador deve repetir que a preparação pode aliviar muitos dos problemas que causam nervosismo nos formadores.</a:t>
            </a:r>
            <a:r>
              <a:rPr lang="pt-PT" sz="1000"/>
              <a: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Objetivos da sessão</a:t>
            </a:r>
          </a:p>
          <a:p>
            <a:r>
              <a:rPr lang="pt-PT" sz="1200">
                <a:solidFill>
                  <a:schemeClr val="tx1"/>
                </a:solidFill>
                <a:latin typeface="Arial" charset="0"/>
                <a:ea typeface="+mn-ea"/>
                <a:cs typeface="+mn-cs"/>
              </a:rPr>
              <a:t>O formador deve agora recapitular que os delegados são capazes de:</a:t>
            </a:r>
          </a:p>
          <a:p>
            <a:pPr marL="171450" lvl="0" indent="-171450">
              <a:buFont typeface="Arial"/>
              <a:buChar char="•"/>
            </a:pPr>
            <a:r>
              <a:rPr lang="pt-PT" sz="1200">
                <a:solidFill>
                  <a:schemeClr val="tx1"/>
                </a:solidFill>
                <a:latin typeface="Arial" charset="0"/>
                <a:ea typeface="+mn-ea"/>
                <a:cs typeface="+mn-cs"/>
              </a:rPr>
              <a:t>Identificar as características de boa (e fraca) apresentação</a:t>
            </a:r>
          </a:p>
          <a:p>
            <a:pPr marL="171450" lvl="0" indent="-171450">
              <a:buFont typeface="Arial"/>
              <a:buChar char="•"/>
            </a:pPr>
            <a:r>
              <a:rPr lang="pt-PT" sz="1200">
                <a:solidFill>
                  <a:schemeClr val="tx1"/>
                </a:solidFill>
                <a:latin typeface="Arial" charset="0"/>
                <a:ea typeface="+mn-ea"/>
                <a:cs typeface="+mn-cs"/>
              </a:rPr>
              <a:t>Explicar o objetivo e valor do feedback</a:t>
            </a:r>
          </a:p>
          <a:p>
            <a:pPr marL="171450" indent="-171450">
              <a:buFont typeface="Arial"/>
              <a:buChar char="•"/>
            </a:pPr>
            <a:r>
              <a:rPr lang="pt-PT" sz="1200">
                <a:solidFill>
                  <a:schemeClr val="tx1"/>
                </a:solidFill>
                <a:latin typeface="Arial" charset="0"/>
                <a:ea typeface="+mn-ea"/>
                <a:cs typeface="+mn-cs"/>
              </a:rPr>
              <a:t>Aplicar métodos para controlar o seu nervosismo</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19</a:t>
            </a:fld>
            <a:endParaRPr lang="en-GB"/>
          </a:p>
        </p:txBody>
      </p:sp>
    </p:spTree>
    <p:extLst>
      <p:ext uri="{BB962C8B-B14F-4D97-AF65-F5344CB8AC3E}">
        <p14:creationId xmlns:p14="http://schemas.microsoft.com/office/powerpoint/2010/main" val="36818914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r>
              <a:rPr lang="pt-PT" sz="1200">
                <a:solidFill>
                  <a:schemeClr val="tx1"/>
                </a:solidFill>
                <a:latin typeface="Arial" charset="0"/>
                <a:ea typeface="+mn-ea"/>
                <a:cs typeface="+mn-cs"/>
              </a:rPr>
              <a:t>Perguntas?</a:t>
            </a:r>
          </a:p>
          <a:p>
            <a:r>
              <a:rPr lang="pt-PT" sz="1200">
                <a:solidFill>
                  <a:schemeClr val="tx1"/>
                </a:solidFill>
                <a:latin typeface="Arial" charset="0"/>
                <a:ea typeface="+mn-ea"/>
                <a:cs typeface="+mn-cs"/>
              </a:rPr>
              <a:t>O slide deve ser utilizado pelos instrutores para abordar quaisquer questões finais levantadas pela turma e introduzir quaisquer áreas que o instrutor considere que necessitam de ser enfatizadas antes do final da sessão. </a:t>
            </a:r>
          </a:p>
        </p:txBody>
      </p:sp>
      <p:sp>
        <p:nvSpPr>
          <p:cNvPr id="4" name="Slide Number Placeholder 3"/>
          <p:cNvSpPr>
            <a:spLocks noGrp="1"/>
          </p:cNvSpPr>
          <p:nvPr>
            <p:ph type="sldNum" sz="quarter" idx="10"/>
          </p:nvPr>
        </p:nvSpPr>
        <p:spPr/>
        <p:txBody>
          <a:bodyPr/>
          <a:lstStyle/>
          <a:p>
            <a:fld id="{D4504A11-3BA0-4461-A1C5-454F02F9540C}" type="slidenum">
              <a:rPr lang="en-GB" smtClean="0"/>
              <a:pPr/>
              <a:t>20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Os objetivos para esta sessão em particular são explicados aos delegados, estas são as coisas que o delegado deve ser capaz de fazer no final da sessão. Estes objetivos podem ser utilizador para testar o conhecimento obtido e permitir que os delegados avaliem a formação. Para esta sessão, os delegados devem ser capazes de:</a:t>
            </a:r>
          </a:p>
          <a:p>
            <a:pPr lvl="0"/>
            <a:r>
              <a:rPr lang="pt-PT" sz="1200">
                <a:solidFill>
                  <a:schemeClr val="tx1"/>
                </a:solidFill>
                <a:latin typeface="Arial" charset="0"/>
                <a:ea typeface="+mn-ea"/>
                <a:cs typeface="+mn-cs"/>
              </a:rPr>
              <a:t>Identificar as características de boa (e fraca) apresentação</a:t>
            </a:r>
          </a:p>
          <a:p>
            <a:pPr lvl="0"/>
            <a:r>
              <a:rPr lang="pt-PT" sz="1200">
                <a:solidFill>
                  <a:schemeClr val="tx1"/>
                </a:solidFill>
                <a:latin typeface="Arial" charset="0"/>
                <a:ea typeface="+mn-ea"/>
                <a:cs typeface="+mn-cs"/>
              </a:rPr>
              <a:t>Explicar o objetivo e valor do feedback</a:t>
            </a:r>
          </a:p>
          <a:p>
            <a:r>
              <a:rPr lang="pt-PT" sz="1200">
                <a:solidFill>
                  <a:schemeClr val="tx1"/>
                </a:solidFill>
                <a:latin typeface="Arial" charset="0"/>
                <a:ea typeface="+mn-ea"/>
                <a:cs typeface="+mn-cs"/>
              </a:rPr>
              <a:t>Aplicar métodos para controlar o seu nervosismo</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2</a:t>
            </a:fld>
            <a:endParaRPr lang="en-GB"/>
          </a:p>
        </p:txBody>
      </p:sp>
    </p:spTree>
    <p:extLst>
      <p:ext uri="{BB962C8B-B14F-4D97-AF65-F5344CB8AC3E}">
        <p14:creationId xmlns:p14="http://schemas.microsoft.com/office/powerpoint/2010/main" val="27683535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7B5DB5B7-E064-4D06-8838-11806854FC05}" type="slidenum">
              <a:rPr lang="en-GB" smtClean="0"/>
              <a:pPr/>
              <a:t>3</a:t>
            </a:fld>
            <a:endParaRPr lang="en-GB"/>
          </a:p>
        </p:txBody>
      </p:sp>
      <p:sp>
        <p:nvSpPr>
          <p:cNvPr id="55299" name="Rectangle 2"/>
          <p:cNvSpPr>
            <a:spLocks noGrp="1" noRot="1" noChangeAspect="1" noChangeArrowheads="1" noTextEdit="1"/>
          </p:cNvSpPr>
          <p:nvPr>
            <p:ph type="sldImg"/>
          </p:nvPr>
        </p:nvSpPr>
        <p:spPr>
          <a:xfrm>
            <a:off x="2457450" y="323850"/>
            <a:ext cx="1727200" cy="1295400"/>
          </a:xfrm>
          <a:ln cap="flat"/>
        </p:spPr>
      </p:sp>
      <p:sp>
        <p:nvSpPr>
          <p:cNvPr id="55300" name="Rectangle 3"/>
          <p:cNvSpPr>
            <a:spLocks noGrp="1" noChangeArrowheads="1"/>
          </p:cNvSpPr>
          <p:nvPr>
            <p:ph type="body" idx="1"/>
          </p:nvPr>
        </p:nvSpPr>
        <p:spPr>
          <a:noFill/>
          <a:ln/>
        </p:spPr>
        <p:txBody>
          <a:bodyPr/>
          <a:lstStyle/>
          <a:p>
            <a:pPr eaLnBrk="1" hangingPunct="1"/>
            <a:r>
              <a:rPr lang="pt-PT" sz="1000" b="1"/>
              <a:t>P:  "O que é uma definição de Apresentação?"</a:t>
            </a:r>
            <a:r>
              <a:rPr lang="pt-PT" sz="1000"/>
              <a:t>  - a transmissão de conteúdo</a:t>
            </a:r>
          </a:p>
          <a:p>
            <a:pPr eaLnBrk="1" hangingPunct="1"/>
            <a:r>
              <a:rPr lang="pt-PT" sz="1000" b="1"/>
              <a:t>P:  "De onde vem essa transmissão?" </a:t>
            </a:r>
            <a:r>
              <a:rPr lang="pt-PT" sz="1000" i="1"/>
              <a:t>(segure 3 dedos)</a:t>
            </a:r>
          </a:p>
          <a:p>
            <a:pPr eaLnBrk="1" hangingPunct="1">
              <a:buFontTx/>
              <a:buChar char="•"/>
            </a:pPr>
            <a:r>
              <a:rPr lang="pt-PT" sz="1000"/>
              <a:t> Orador/Instrutor</a:t>
            </a:r>
          </a:p>
          <a:p>
            <a:pPr eaLnBrk="1" hangingPunct="1">
              <a:buFontTx/>
              <a:buChar char="•"/>
            </a:pPr>
            <a:r>
              <a:rPr lang="pt-PT" sz="1000"/>
              <a:t> Materiais</a:t>
            </a:r>
          </a:p>
          <a:p>
            <a:pPr eaLnBrk="1" hangingPunct="1">
              <a:buFontTx/>
              <a:buChar char="•"/>
            </a:pPr>
            <a:r>
              <a:rPr lang="pt-PT" sz="1000"/>
              <a:t> Colegas participantes</a:t>
            </a:r>
          </a:p>
          <a:p>
            <a:pPr eaLnBrk="1" hangingPunct="1"/>
            <a:endParaRPr lang="en-GB" sz="1000" dirty="0"/>
          </a:p>
          <a:p>
            <a:pPr eaLnBrk="1" hangingPunct="1"/>
            <a:r>
              <a:rPr lang="pt-PT" sz="1000" b="1" u="sng"/>
              <a:t>Distribuição</a:t>
            </a:r>
            <a:r>
              <a:rPr lang="pt-PT" sz="1000" b="1"/>
              <a:t>:  </a:t>
            </a:r>
            <a:r>
              <a:rPr lang="pt-PT" sz="1000"/>
              <a:t>Exercício </a:t>
            </a:r>
            <a:r>
              <a:rPr lang="pt-PT" sz="1000" b="1"/>
              <a:t>Bom orador Mau orador</a:t>
            </a:r>
          </a:p>
          <a:p>
            <a:pPr eaLnBrk="1" hangingPunct="1">
              <a:buFontTx/>
              <a:buChar char="•"/>
            </a:pPr>
            <a:r>
              <a:rPr lang="pt-PT" sz="1000"/>
              <a:t> Os alunos enumeram individualmente todas as características de um bom orador e um mau orador na sua distribuição </a:t>
            </a:r>
            <a:r>
              <a:rPr lang="pt-PT" sz="1000" i="1"/>
              <a:t>(cerca de 3 minutos)</a:t>
            </a:r>
          </a:p>
          <a:p>
            <a:pPr eaLnBrk="1" hangingPunct="1">
              <a:buFontTx/>
              <a:buChar char="•"/>
            </a:pPr>
            <a:r>
              <a:rPr lang="pt-PT" sz="1000"/>
              <a:t> Divida os alunos em dois grupos:  Grupo 1:  "bom" orador, Grupo 2:  "mau" orador</a:t>
            </a:r>
          </a:p>
          <a:p>
            <a:pPr eaLnBrk="1" hangingPunct="1"/>
            <a:endParaRPr lang="en-GB" sz="1000" b="1" dirty="0"/>
          </a:p>
          <a:p>
            <a:pPr eaLnBrk="1" hangingPunct="1"/>
            <a:r>
              <a:rPr lang="pt-PT" sz="1000" b="1"/>
              <a:t>Instruções para os alunos:</a:t>
            </a:r>
          </a:p>
          <a:p>
            <a:pPr eaLnBrk="1" hangingPunct="1">
              <a:buFontTx/>
              <a:buChar char="•"/>
            </a:pPr>
            <a:r>
              <a:rPr lang="pt-PT" sz="1000"/>
              <a:t>Os grupos podem utilizar qualquer meio/estilo que desejarem apresentar nos seus assuntos </a:t>
            </a:r>
          </a:p>
          <a:p>
            <a:pPr eaLnBrk="1" hangingPunct="1">
              <a:buFontTx/>
              <a:buChar char="•"/>
            </a:pPr>
            <a:r>
              <a:rPr lang="pt-PT" sz="1000"/>
              <a:t>Os grupos podem utilizar as páginas do quadro em cavalete para reunir todos os detalhes dos seus exercícios individuais </a:t>
            </a:r>
            <a:r>
              <a:rPr lang="pt-PT" sz="1000" i="1"/>
              <a:t>(cerca de 10 minutos)</a:t>
            </a:r>
          </a:p>
          <a:p>
            <a:pPr eaLnBrk="1" hangingPunct="1">
              <a:buFontTx/>
              <a:buChar char="•"/>
            </a:pPr>
            <a:r>
              <a:rPr lang="pt-PT" sz="1000"/>
              <a:t> Instrua os alunos para serem específicos.  Não diga apenas "bom tom de voz".  Pense no que é que torna um tom de voz bom.</a:t>
            </a:r>
          </a:p>
          <a:p>
            <a:pPr eaLnBrk="1" hangingPunct="1">
              <a:buFontTx/>
              <a:buChar char="•"/>
            </a:pPr>
            <a:r>
              <a:rPr lang="pt-PT" sz="1000"/>
              <a:t> Os grupos decidem o método de apresentação (por exemplo, grupo inteiro, um orador - um a atuar?)</a:t>
            </a:r>
          </a:p>
          <a:p>
            <a:pPr eaLnBrk="1" hangingPunct="1">
              <a:buFontTx/>
              <a:buChar char="•"/>
            </a:pPr>
            <a:r>
              <a:rPr lang="pt-PT" sz="1000"/>
              <a:t> Diga aos participantes para se divertirem!</a:t>
            </a:r>
          </a:p>
          <a:p>
            <a:pPr eaLnBrk="1" hangingPunct="1"/>
            <a:endParaRPr lang="en-GB" sz="1000" dirty="0"/>
          </a:p>
          <a:p>
            <a:pPr eaLnBrk="1" hangingPunct="1"/>
            <a:r>
              <a:rPr lang="pt-PT" sz="1000" b="1"/>
              <a:t>Antes da apresentação do grupo</a:t>
            </a:r>
            <a:r>
              <a:rPr lang="pt-PT" sz="1000"/>
              <a:t>, abranger brevemente o feedback </a:t>
            </a:r>
            <a:r>
              <a:rPr lang="pt-PT" sz="1000" i="1"/>
              <a:t>(próximo slide)</a:t>
            </a:r>
          </a:p>
          <a:p>
            <a:pPr eaLnBrk="1" hangingPunct="1"/>
            <a:endParaRPr lang="en-GB" sz="1000" dirty="0"/>
          </a:p>
          <a:p>
            <a:pPr eaLnBrk="1" hangingPunct="1"/>
            <a:r>
              <a:rPr lang="pt-PT" sz="1000"/>
              <a:t>Razão de discussão para o exercício</a:t>
            </a:r>
          </a:p>
          <a:p>
            <a:pPr eaLnBrk="1" hangingPunct="1"/>
            <a:endParaRPr lang="en-GB" sz="1000" dirty="0"/>
          </a:p>
          <a:p>
            <a:pPr eaLnBrk="1" hangingPunct="1">
              <a:buFontTx/>
              <a:buChar char="•"/>
            </a:pPr>
            <a:endParaRPr lang="en-GB" dirty="0"/>
          </a:p>
          <a:p>
            <a:pPr eaLnBrk="1" hangingPunct="1"/>
            <a:endParaRPr lang="en-GB" dirty="0"/>
          </a:p>
          <a:p>
            <a:pPr eaLnBrk="1" hangingPunct="1"/>
            <a:endParaRPr lang="en-GB" dirty="0"/>
          </a:p>
          <a:p>
            <a:pPr eaLnBrk="1" hangingPunct="1"/>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Exercício de Apresentação</a:t>
            </a:r>
          </a:p>
          <a:p>
            <a:r>
              <a:rPr lang="pt-PT" sz="1200">
                <a:solidFill>
                  <a:schemeClr val="tx1"/>
                </a:solidFill>
                <a:latin typeface="Arial" charset="0"/>
                <a:ea typeface="+mn-ea"/>
                <a:cs typeface="+mn-cs"/>
              </a:rPr>
              <a:t>Bom orador vs Mau orador</a:t>
            </a:r>
          </a:p>
          <a:p>
            <a:r>
              <a:rPr lang="pt-PT" sz="1200">
                <a:solidFill>
                  <a:schemeClr val="tx1"/>
                </a:solidFill>
                <a:latin typeface="Arial" charset="0"/>
                <a:ea typeface="+mn-ea"/>
                <a:cs typeface="+mn-cs"/>
              </a:rPr>
              <a:t>Utilizar o modelo e enumerar as características de um bom orador e um mau orador</a:t>
            </a:r>
          </a:p>
          <a:p>
            <a:r>
              <a:rPr lang="pt-PT" sz="1200">
                <a:solidFill>
                  <a:schemeClr val="tx1"/>
                </a:solidFill>
                <a:latin typeface="Arial" charset="0"/>
                <a:ea typeface="+mn-ea"/>
                <a:cs typeface="+mn-cs"/>
              </a:rPr>
              <a:t>Tempo permitido = 5 minutos</a:t>
            </a:r>
          </a:p>
          <a:p>
            <a:r>
              <a:rPr lang="pt-PT" sz="1200">
                <a:solidFill>
                  <a:schemeClr val="tx1"/>
                </a:solidFill>
                <a:latin typeface="Arial" charset="0"/>
                <a:ea typeface="+mn-ea"/>
                <a:cs typeface="+mn-cs"/>
              </a:rPr>
              <a:t>Este slide é um lembrete visual de um exercício de duas partes que eles devem começar individualmente, utilizando uma folha de exercícios com duas colunas intitulada </a:t>
            </a:r>
            <a:r>
              <a:rPr lang="pt-PT" sz="1200" u="sng">
                <a:solidFill>
                  <a:schemeClr val="tx1"/>
                </a:solidFill>
                <a:latin typeface="Arial" charset="0"/>
                <a:ea typeface="+mn-ea"/>
                <a:cs typeface="+mn-cs"/>
              </a:rPr>
              <a:t>"O que o torna um "Bom" ou "Mau" orador?  Enumere as características de cada"</a:t>
            </a:r>
            <a:r>
              <a:rPr lang="pt-PT" sz="1200">
                <a:solidFill>
                  <a:schemeClr val="tx1"/>
                </a:solidFill>
                <a:latin typeface="Arial" charset="0"/>
                <a:ea typeface="+mn-ea"/>
                <a:cs typeface="+mn-cs"/>
              </a:rPr>
              <a:t>. Após cinco minutos, o formador deve movê-los para o próximo slide.</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4</a:t>
            </a:fld>
            <a:endParaRPr lang="en-GB"/>
          </a:p>
        </p:txBody>
      </p:sp>
    </p:spTree>
    <p:extLst>
      <p:ext uri="{BB962C8B-B14F-4D97-AF65-F5344CB8AC3E}">
        <p14:creationId xmlns:p14="http://schemas.microsoft.com/office/powerpoint/2010/main" val="3191326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lstStyle/>
          <a:p>
            <a:r>
              <a:rPr lang="pt-PT" sz="1200">
                <a:solidFill>
                  <a:schemeClr val="tx1"/>
                </a:solidFill>
                <a:latin typeface="Arial" charset="0"/>
                <a:ea typeface="+mn-ea"/>
                <a:cs typeface="+mn-cs"/>
              </a:rPr>
              <a:t>Exercício de Apresentação</a:t>
            </a:r>
          </a:p>
          <a:p>
            <a:r>
              <a:rPr lang="pt-PT" sz="1200">
                <a:solidFill>
                  <a:schemeClr val="tx1"/>
                </a:solidFill>
                <a:latin typeface="Arial" charset="0"/>
                <a:ea typeface="+mn-ea"/>
                <a:cs typeface="+mn-cs"/>
              </a:rPr>
              <a:t>Agora divida em 2 grupos iguais</a:t>
            </a:r>
          </a:p>
          <a:p>
            <a:pPr lvl="0"/>
            <a:r>
              <a:rPr lang="pt-PT" sz="1200">
                <a:solidFill>
                  <a:schemeClr val="tx1"/>
                </a:solidFill>
                <a:latin typeface="Arial" charset="0"/>
                <a:ea typeface="+mn-ea"/>
                <a:cs typeface="+mn-cs"/>
              </a:rPr>
              <a:t>Grupo 1 = bom orador</a:t>
            </a:r>
          </a:p>
          <a:p>
            <a:pPr lvl="0"/>
            <a:r>
              <a:rPr lang="pt-PT" sz="1200">
                <a:solidFill>
                  <a:schemeClr val="tx1"/>
                </a:solidFill>
                <a:latin typeface="Arial" charset="0"/>
                <a:ea typeface="+mn-ea"/>
                <a:cs typeface="+mn-cs"/>
              </a:rPr>
              <a:t>Grupo 2 = mau orador</a:t>
            </a:r>
          </a:p>
          <a:p>
            <a:pPr lvl="0"/>
            <a:r>
              <a:rPr lang="pt-PT" sz="1200">
                <a:solidFill>
                  <a:schemeClr val="tx1"/>
                </a:solidFill>
                <a:latin typeface="Arial" charset="0"/>
                <a:ea typeface="+mn-ea"/>
                <a:cs typeface="+mn-cs"/>
              </a:rPr>
              <a:t>Reúna resultados individuais</a:t>
            </a:r>
          </a:p>
          <a:p>
            <a:pPr lvl="0"/>
            <a:r>
              <a:rPr lang="pt-PT" sz="1200">
                <a:solidFill>
                  <a:schemeClr val="tx1"/>
                </a:solidFill>
                <a:latin typeface="Arial" charset="0"/>
                <a:ea typeface="+mn-ea"/>
                <a:cs typeface="+mn-cs"/>
              </a:rPr>
              <a:t>Apresente ao grupo</a:t>
            </a:r>
          </a:p>
          <a:p>
            <a:pPr lvl="0"/>
            <a:r>
              <a:rPr lang="pt-PT" sz="1200">
                <a:solidFill>
                  <a:schemeClr val="tx1"/>
                </a:solidFill>
                <a:latin typeface="Arial" charset="0"/>
                <a:ea typeface="+mn-ea"/>
                <a:cs typeface="+mn-cs"/>
              </a:rPr>
              <a:t>Utilize qualquer método que esteja disponível</a:t>
            </a:r>
          </a:p>
          <a:p>
            <a:pPr lvl="0"/>
            <a:r>
              <a:rPr lang="pt-PT" sz="1200">
                <a:solidFill>
                  <a:schemeClr val="tx1"/>
                </a:solidFill>
                <a:latin typeface="Arial" charset="0"/>
                <a:ea typeface="+mn-ea"/>
                <a:cs typeface="+mn-cs"/>
              </a:rPr>
              <a:t>Escolha se deseja utilizar 1 orador ou vários</a:t>
            </a:r>
          </a:p>
          <a:p>
            <a:pPr lvl="0"/>
            <a:r>
              <a:rPr lang="pt-PT" sz="1200">
                <a:solidFill>
                  <a:schemeClr val="tx1"/>
                </a:solidFill>
                <a:latin typeface="Arial" charset="0"/>
                <a:ea typeface="+mn-ea"/>
                <a:cs typeface="+mn-cs"/>
              </a:rPr>
              <a:t>DIVIRTA-SE!</a:t>
            </a:r>
          </a:p>
          <a:p>
            <a:r>
              <a:rPr lang="pt-PT" sz="1200">
                <a:solidFill>
                  <a:schemeClr val="tx1"/>
                </a:solidFill>
                <a:latin typeface="Arial" charset="0"/>
                <a:ea typeface="+mn-ea"/>
                <a:cs typeface="+mn-cs"/>
              </a:rPr>
              <a:t>A turma está agora dividida em dois grupos, sendo cada um solicitado a considerar as características de um bom orador ou as características de um mau orador a partir das notas nas folhas de exercício dos seus membros individuais. Depois de terem recolhido e discutido as suas respostas, cada grupo deve relatar as suas descobertas coletivas para a turma utilizando um método de apresentação que considerem mais adequado.</a:t>
            </a:r>
            <a:r>
              <a:rPr lang="pt-PT"/>
              <a:t> </a:t>
            </a:r>
          </a:p>
        </p:txBody>
      </p:sp>
      <p:sp>
        <p:nvSpPr>
          <p:cNvPr id="4" name="Slide Number Placeholder 3"/>
          <p:cNvSpPr>
            <a:spLocks noGrp="1"/>
          </p:cNvSpPr>
          <p:nvPr>
            <p:ph type="sldNum" sz="quarter" idx="10"/>
          </p:nvPr>
        </p:nvSpPr>
        <p:spPr/>
        <p:txBody>
          <a:bodyPr/>
          <a:lstStyle/>
          <a:p>
            <a:pPr>
              <a:defRPr/>
            </a:pPr>
            <a:fld id="{F2DA3FC1-1089-46DB-9F25-4FCD4E0F8FBE}" type="slidenum">
              <a:rPr lang="en-GB" smtClean="0"/>
              <a:pPr>
                <a:defRPr/>
              </a:pPr>
              <a:t>5</a:t>
            </a:fld>
            <a:endParaRPr lang="en-GB"/>
          </a:p>
        </p:txBody>
      </p:sp>
    </p:spTree>
    <p:extLst>
      <p:ext uri="{BB962C8B-B14F-4D97-AF65-F5344CB8AC3E}">
        <p14:creationId xmlns:p14="http://schemas.microsoft.com/office/powerpoint/2010/main" val="20474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457450" y="323850"/>
            <a:ext cx="1727200" cy="1295400"/>
          </a:xfrm>
        </p:spPr>
      </p:sp>
      <p:sp>
        <p:nvSpPr>
          <p:cNvPr id="3" name="Notes Placeholder 2"/>
          <p:cNvSpPr>
            <a:spLocks noGrp="1"/>
          </p:cNvSpPr>
          <p:nvPr>
            <p:ph type="body" idx="1"/>
          </p:nvPr>
        </p:nvSpPr>
        <p:spPr/>
        <p:txBody>
          <a:bodyPr>
            <a:normAutofit/>
          </a:bodyPr>
          <a:lstStyle/>
          <a:p>
            <a:r>
              <a:rPr lang="pt-PT" sz="1200">
                <a:solidFill>
                  <a:schemeClr val="tx1"/>
                </a:solidFill>
                <a:latin typeface="Arial" charset="0"/>
                <a:ea typeface="+mn-ea"/>
                <a:cs typeface="+mn-cs"/>
              </a:rPr>
              <a:t>Perguntas?</a:t>
            </a:r>
          </a:p>
          <a:p>
            <a:r>
              <a:rPr lang="pt-PT" sz="1200">
                <a:solidFill>
                  <a:schemeClr val="tx1"/>
                </a:solidFill>
                <a:latin typeface="Arial" charset="0"/>
                <a:ea typeface="+mn-ea"/>
                <a:cs typeface="+mn-cs"/>
              </a:rPr>
              <a:t>Este slide é utilizado pelos formadores para abordar quaisquer perguntas feitas pela turma e também para introduzir quaisquer áreas que o formador acredite que devem ser enfatizadas antes de passar para o próximo tópico. </a:t>
            </a:r>
          </a:p>
          <a:p>
            <a:r>
              <a:rPr lang="pt-PT" sz="1200">
                <a:solidFill>
                  <a:schemeClr val="tx1"/>
                </a:solidFill>
                <a:latin typeface="Arial" charset="0"/>
                <a:ea typeface="+mn-ea"/>
                <a:cs typeface="+mn-cs"/>
              </a:rPr>
              <a:t>Este é também o primeiro ponto em que o formador deve avaliar que os delegados entenderam o que foi apresentado e, de facto, salientar que o que acabaram de concluir é uma apresentação dentro da sua definição acordada, como se tivessem acabado de ter alguém a fazer palestras sobre o assunto. </a:t>
            </a:r>
          </a:p>
          <a:p>
            <a:r>
              <a:rPr lang="pt-PT" sz="1200">
                <a:solidFill>
                  <a:schemeClr val="tx1"/>
                </a:solidFill>
                <a:latin typeface="Arial" charset="0"/>
                <a:ea typeface="+mn-ea"/>
                <a:cs typeface="+mn-cs"/>
              </a:rPr>
              <a:t>O formador pode desejar, nesta fase, anunciar que as sessões futuras neste curso irão analisar a forma como os alunos aprendem melhor.</a:t>
            </a:r>
            <a:r>
              <a:rPr lang="pt-PT"/>
              <a:t> </a:t>
            </a:r>
          </a:p>
        </p:txBody>
      </p:sp>
      <p:sp>
        <p:nvSpPr>
          <p:cNvPr id="4" name="Slide Number Placeholder 3"/>
          <p:cNvSpPr>
            <a:spLocks noGrp="1"/>
          </p:cNvSpPr>
          <p:nvPr>
            <p:ph type="sldNum" sz="quarter" idx="10"/>
          </p:nvPr>
        </p:nvSpPr>
        <p:spPr/>
        <p:txBody>
          <a:bodyPr/>
          <a:lstStyle/>
          <a:p>
            <a:fld id="{D4504A11-3BA0-4461-A1C5-454F02F9540C}"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A0EA0AEF-E5AF-4CEE-B463-709485E9B9CF}" type="slidenum">
              <a:rPr lang="en-GB" smtClean="0"/>
              <a:pPr/>
              <a:t>7</a:t>
            </a:fld>
            <a:endParaRPr lang="en-GB"/>
          </a:p>
        </p:txBody>
      </p:sp>
      <p:sp>
        <p:nvSpPr>
          <p:cNvPr id="56323" name="Rectangle 2"/>
          <p:cNvSpPr>
            <a:spLocks noGrp="1" noRot="1" noChangeAspect="1" noChangeArrowheads="1" noTextEdit="1"/>
          </p:cNvSpPr>
          <p:nvPr>
            <p:ph type="sldImg"/>
          </p:nvPr>
        </p:nvSpPr>
        <p:spPr>
          <a:xfrm>
            <a:off x="2457450" y="323850"/>
            <a:ext cx="1727200" cy="1295400"/>
          </a:xfrm>
          <a:ln cap="flat"/>
        </p:spPr>
      </p:sp>
      <p:sp>
        <p:nvSpPr>
          <p:cNvPr id="56324"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O feedback é um reflexo</a:t>
            </a:r>
          </a:p>
          <a:p>
            <a:r>
              <a:rPr lang="pt-PT" sz="1200">
                <a:solidFill>
                  <a:schemeClr val="tx1"/>
                </a:solidFill>
                <a:latin typeface="Arial" charset="0"/>
                <a:ea typeface="+mn-ea"/>
                <a:cs typeface="+mn-cs"/>
              </a:rPr>
              <a:t>O feedback é como um espelho. É o reflexo do desempenho de um membro da equipa de volta para ele ou ela. Se e quando o membro da equipa mudar, o reflexo também muda</a:t>
            </a:r>
          </a:p>
          <a:p>
            <a:r>
              <a:rPr lang="pt-PT" sz="1200">
                <a:solidFill>
                  <a:schemeClr val="tx1"/>
                </a:solidFill>
                <a:latin typeface="Arial" charset="0"/>
                <a:ea typeface="+mn-ea"/>
                <a:cs typeface="+mn-cs"/>
              </a:rPr>
              <a:t>Estes slides funcionam como uma introdução aos slides 11 a 18.</a:t>
            </a:r>
            <a:r>
              <a:rPr lang="pt-PT" sz="1000"/>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8</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Feedback</a:t>
            </a:r>
          </a:p>
          <a:p>
            <a:r>
              <a:rPr lang="pt-PT" sz="1200">
                <a:solidFill>
                  <a:schemeClr val="tx1"/>
                </a:solidFill>
                <a:latin typeface="Arial" charset="0"/>
                <a:ea typeface="+mn-ea"/>
                <a:cs typeface="+mn-cs"/>
              </a:rPr>
              <a:t>• Porquê dar feedback?</a:t>
            </a:r>
          </a:p>
          <a:p>
            <a:r>
              <a:rPr lang="pt-PT" sz="1200">
                <a:solidFill>
                  <a:schemeClr val="tx1"/>
                </a:solidFill>
                <a:latin typeface="Arial" charset="0"/>
                <a:ea typeface="+mn-ea"/>
                <a:cs typeface="+mn-cs"/>
              </a:rPr>
              <a:t>– Para melhorar e desenvolver</a:t>
            </a:r>
          </a:p>
          <a:p>
            <a:r>
              <a:rPr lang="pt-PT" sz="1200">
                <a:solidFill>
                  <a:schemeClr val="tx1"/>
                </a:solidFill>
                <a:latin typeface="Arial" charset="0"/>
                <a:ea typeface="+mn-ea"/>
                <a:cs typeface="+mn-cs"/>
              </a:rPr>
              <a:t>• Quando?</a:t>
            </a:r>
          </a:p>
          <a:p>
            <a:r>
              <a:rPr lang="pt-PT" sz="1200">
                <a:solidFill>
                  <a:schemeClr val="tx1"/>
                </a:solidFill>
                <a:latin typeface="Arial" charset="0"/>
                <a:ea typeface="+mn-ea"/>
                <a:cs typeface="+mn-cs"/>
              </a:rPr>
              <a:t>- O mais cedo possível</a:t>
            </a:r>
          </a:p>
          <a:p>
            <a:r>
              <a:rPr lang="pt-PT" sz="1200">
                <a:solidFill>
                  <a:schemeClr val="tx1"/>
                </a:solidFill>
                <a:latin typeface="Arial" charset="0"/>
                <a:ea typeface="+mn-ea"/>
                <a:cs typeface="+mn-cs"/>
              </a:rPr>
              <a:t>• Que tipo?</a:t>
            </a:r>
          </a:p>
          <a:p>
            <a:r>
              <a:rPr lang="pt-PT" sz="1200">
                <a:solidFill>
                  <a:schemeClr val="tx1"/>
                </a:solidFill>
                <a:latin typeface="Arial" charset="0"/>
                <a:ea typeface="+mn-ea"/>
                <a:cs typeface="+mn-cs"/>
              </a:rPr>
              <a:t>– A maioria deve ser positiva</a:t>
            </a:r>
          </a:p>
          <a:p>
            <a:r>
              <a:rPr lang="pt-PT" sz="1200">
                <a:solidFill>
                  <a:schemeClr val="tx1"/>
                </a:solidFill>
                <a:latin typeface="Arial" charset="0"/>
                <a:ea typeface="+mn-ea"/>
                <a:cs typeface="+mn-cs"/>
              </a:rPr>
              <a:t>• Como dar feedback negativo?</a:t>
            </a:r>
          </a:p>
          <a:p>
            <a:r>
              <a:rPr lang="pt-PT" sz="1200">
                <a:solidFill>
                  <a:schemeClr val="tx1"/>
                </a:solidFill>
                <a:latin typeface="Arial" charset="0"/>
                <a:ea typeface="+mn-ea"/>
                <a:cs typeface="+mn-cs"/>
              </a:rPr>
              <a:t>– Positivo, depois negativo, depois positivo (sanduíche)</a:t>
            </a:r>
          </a:p>
          <a:p>
            <a:r>
              <a:rPr lang="pt-PT" sz="1200">
                <a:solidFill>
                  <a:schemeClr val="tx1"/>
                </a:solidFill>
                <a:latin typeface="Arial" charset="0"/>
                <a:ea typeface="+mn-ea"/>
                <a:cs typeface="+mn-cs"/>
              </a:rPr>
              <a:t>Este slide apresenta as razões para fornecer feedback, quando o feedback deve ser fornecido e a forma como o feedback deve ser fornecido. </a:t>
            </a:r>
          </a:p>
          <a:p>
            <a:pPr marL="152400" indent="-152400" eaLnBrk="1" hangingPunct="1"/>
            <a:endParaRPr lang="en-GB" sz="1000" b="1" u="sng" dirty="0"/>
          </a:p>
          <a:p>
            <a:pPr marL="152400" indent="-152400" eaLnBrk="1" hangingPunct="1"/>
            <a:endParaRPr lang="en-GB" sz="1000" b="1" u="sng" dirty="0"/>
          </a:p>
          <a:p>
            <a:pPr marL="152400" indent="-152400" eaLnBrk="1" hangingPunct="1"/>
            <a:endParaRPr lang="en-GB" sz="1000" b="1" u="sng" dirty="0"/>
          </a:p>
          <a:p>
            <a:pPr marL="152400" indent="-152400" eaLnBrk="1" hangingPunct="1"/>
            <a:r>
              <a:rPr lang="pt-PT" sz="1000" b="1" u="sng"/>
              <a:t>Distribuição:</a:t>
            </a:r>
            <a:r>
              <a:rPr lang="pt-PT" sz="1000" b="1"/>
              <a:t>  Exercícios</a:t>
            </a:r>
            <a:r>
              <a:rPr lang="pt-PT" sz="1000" b="1" u="sng"/>
              <a:t> </a:t>
            </a:r>
          </a:p>
          <a:p>
            <a:pPr marL="152400" indent="-152400" eaLnBrk="1" hangingPunct="1"/>
            <a:endParaRPr lang="en-GB" sz="1000" b="1" dirty="0"/>
          </a:p>
          <a:p>
            <a:pPr marL="152400" indent="-152400" eaLnBrk="1" hangingPunct="1"/>
            <a:r>
              <a:rPr lang="pt-PT" sz="1000" b="1"/>
              <a:t>Instruções para os alunos:</a:t>
            </a:r>
          </a:p>
          <a:p>
            <a:pPr marL="152400" indent="-152400" eaLnBrk="1" hangingPunct="1">
              <a:buFontTx/>
              <a:buChar char="•"/>
            </a:pPr>
            <a:r>
              <a:rPr lang="pt-PT" sz="1000"/>
              <a:t>Levantar-se e encarar o grupo quando for a sua vez de participar no exercício</a:t>
            </a:r>
          </a:p>
          <a:p>
            <a:pPr marL="152400" indent="-152400" eaLnBrk="1" hangingPunct="1">
              <a:buFontTx/>
              <a:buChar char="•"/>
            </a:pPr>
            <a:r>
              <a:rPr lang="pt-PT" sz="1000"/>
              <a:t>Quanto mais se emprenhar nos exercícios, mais proveito tira deles</a:t>
            </a:r>
          </a:p>
          <a:p>
            <a:pPr marL="152400" indent="-152400" eaLnBrk="1" hangingPunct="1">
              <a:buFontTx/>
              <a:buChar char="•"/>
            </a:pPr>
            <a:r>
              <a:rPr lang="pt-PT" sz="1000"/>
              <a:t>Tornar o seu feedback honesto, com tato e útil  </a:t>
            </a:r>
          </a:p>
          <a:p>
            <a:pPr marL="152400" indent="-152400" eaLnBrk="1" hangingPunct="1">
              <a:buFontTx/>
              <a:buChar char="•"/>
            </a:pPr>
            <a:r>
              <a:rPr lang="pt-PT" sz="1000"/>
              <a:t>Dizer ao grupo se estão a trabalhar em algo em particular (contacto visual ou um, etc.), para que possam dar um feedback para esse efeito </a:t>
            </a:r>
          </a:p>
          <a:p>
            <a:pPr marL="152400" indent="-152400" eaLnBrk="1" hangingPunct="1">
              <a:buFontTx/>
              <a:buChar char="•"/>
            </a:pPr>
            <a:r>
              <a:rPr lang="pt-PT" sz="1000"/>
              <a:t>Fazer perguntas se tiver dúvidas</a:t>
            </a:r>
          </a:p>
          <a:p>
            <a:pPr marL="152400" indent="-152400" eaLnBrk="1" hangingPunct="1">
              <a:buFontTx/>
              <a:buChar char="•"/>
            </a:pPr>
            <a:r>
              <a:rPr lang="pt-PT" sz="1000"/>
              <a:t>Divirta-se!</a:t>
            </a:r>
          </a:p>
          <a:p>
            <a:pPr marL="152400" indent="-152400" eaLnBrk="1" hangingPunct="1"/>
            <a:endParaRPr lang="en-GB" sz="1000" dirty="0"/>
          </a:p>
          <a:p>
            <a:pPr marL="152400" indent="-152400" eaLnBrk="1" hangingPunct="1"/>
            <a:r>
              <a:rPr lang="pt-PT" sz="1000" b="1" i="1" u="sng"/>
              <a:t>Próximo slide</a:t>
            </a:r>
            <a:r>
              <a:rPr lang="pt-PT" sz="1000" b="1"/>
              <a:t> para Introdução aos Exercícios de Inflexão de Voz </a:t>
            </a:r>
            <a:r>
              <a:rPr lang="pt-PT" sz="1000" b="1" i="1"/>
              <a:t>(volte para este slide)</a:t>
            </a:r>
          </a:p>
          <a:p>
            <a:pPr marL="152400" indent="-152400" eaLnBrk="1" hangingPunct="1"/>
            <a:endParaRPr lang="en-GB" sz="1000" b="1" i="1" dirty="0"/>
          </a:p>
          <a:p>
            <a:pPr marL="152400" indent="-152400" eaLnBrk="1" hangingPunct="1"/>
            <a:r>
              <a:rPr lang="pt-PT" sz="1000" b="1"/>
              <a:t>Introdução ao contacto visual:  </a:t>
            </a:r>
          </a:p>
          <a:p>
            <a:pPr marL="152400" indent="-152400" eaLnBrk="1" hangingPunct="1">
              <a:buFontTx/>
              <a:buChar char="•"/>
            </a:pPr>
            <a:r>
              <a:rPr lang="pt-PT" sz="1000"/>
              <a:t>nota</a:t>
            </a:r>
            <a:r>
              <a:rPr lang="pt-PT" sz="1000" b="1"/>
              <a:t> </a:t>
            </a:r>
            <a:r>
              <a:rPr lang="pt-PT" sz="1000"/>
              <a:t>diferenças culturais </a:t>
            </a:r>
          </a:p>
          <a:p>
            <a:pPr marL="152400" indent="-152400" eaLnBrk="1" hangingPunct="1">
              <a:buFontTx/>
              <a:buChar char="•"/>
            </a:pPr>
            <a:r>
              <a:rPr lang="pt-PT" sz="1000"/>
              <a:t>não encarar</a:t>
            </a:r>
          </a:p>
          <a:p>
            <a:pPr marL="152400" indent="-152400" eaLnBrk="1" hangingPunct="1">
              <a:buFontTx/>
              <a:buChar char="•"/>
            </a:pPr>
            <a:r>
              <a:rPr lang="pt-PT" sz="1000"/>
              <a:t>mover-se; aja como se estivesse a conversar com cada pessoa</a:t>
            </a:r>
          </a:p>
          <a:p>
            <a:pPr marL="152400" indent="-152400" eaLnBrk="1" hangingPunct="1">
              <a:buFontTx/>
              <a:buChar char="•"/>
            </a:pPr>
            <a:r>
              <a:rPr lang="pt-PT" sz="1000"/>
              <a:t>lembre-se daqueles fora de seu alcance natural (por exemplo, extrema direita ou esquerda)</a:t>
            </a:r>
          </a:p>
          <a:p>
            <a:pPr marL="152400" indent="-152400" eaLnBrk="1" hangingPunct="1">
              <a:buFontTx/>
              <a:buChar char="•"/>
            </a:pPr>
            <a:r>
              <a:rPr lang="pt-PT" sz="1000"/>
              <a:t>não configure um padrão </a:t>
            </a:r>
          </a:p>
          <a:p>
            <a:pPr marL="152400" indent="-152400" eaLnBrk="1" hangingPunct="1">
              <a:buFontTx/>
              <a:buChar char="•"/>
            </a:pPr>
            <a:r>
              <a:rPr lang="pt-PT" sz="1000"/>
              <a:t>SORRIA</a:t>
            </a:r>
          </a:p>
          <a:p>
            <a:pPr marL="152400" indent="-152400" eaLnBrk="1" hangingPunct="1"/>
            <a:endParaRPr lang="en-GB" sz="1000" dirty="0"/>
          </a:p>
          <a:p>
            <a:pPr marL="152400" indent="-152400" eaLnBrk="1" hangingPunct="1"/>
            <a:r>
              <a:rPr lang="pt-PT" sz="1000" b="1"/>
              <a:t>Introdução ao comportamento não verbal - Contar uma história</a:t>
            </a:r>
            <a:r>
              <a:rPr lang="pt-PT" sz="1000"/>
              <a:t>:</a:t>
            </a:r>
          </a:p>
          <a:p>
            <a:pPr marL="152400" indent="-152400" eaLnBrk="1" hangingPunct="1">
              <a:buFontTx/>
              <a:buChar char="•"/>
            </a:pPr>
            <a:r>
              <a:rPr lang="pt-PT" sz="1000"/>
              <a:t>Está numa festa e não conhece nenhuma das pessoas lá.  Vê um pequeno grupo e junta-se a ele.  Começa a contar uma experiência pessoal que aconteceu consigo recentemente e apercebe-se de que todos no grupo estão interessados ​​em si e na história.  Que comportamentos estão a exibir?</a:t>
            </a:r>
          </a:p>
          <a:p>
            <a:pPr marL="152400" indent="-152400" eaLnBrk="1" hangingPunct="1">
              <a:buFontTx/>
              <a:buChar char="•"/>
            </a:pPr>
            <a:r>
              <a:rPr lang="pt-PT" sz="1000"/>
              <a:t>Está muito satisfeito consigo mesmo por causa das boas vibrações que recebeu da história que contou.  Tão feliz que vai para outro grupo e começa a contar a mesma história.  Desta vez, apercebe-se de que todos no grupo não estão interessados ​​em si e na história.  Que comportamentos estão a exibir?</a:t>
            </a:r>
          </a:p>
          <a:p>
            <a:pPr marL="152400" indent="-152400" eaLnBrk="1" hangingPunct="1"/>
            <a:endParaRPr lang="en-GB" sz="1000" b="1" u="sng" dirty="0"/>
          </a:p>
          <a:p>
            <a:pPr marL="152400" indent="-152400" eaLnBrk="1" hangingPunct="1"/>
            <a:r>
              <a:rPr lang="pt-PT" sz="1000" b="1"/>
              <a:t>Comportamento não verbal:  </a:t>
            </a:r>
            <a:r>
              <a:rPr lang="pt-PT" sz="1000"/>
              <a:t>Abranger o uso de gestos, linguagem corporal, etc. Se o tempo permitir, debater como manter o grupo envolvido; como reconhecer quando alguém não está envolvido, etc.</a:t>
            </a:r>
          </a:p>
          <a:p>
            <a:pPr marL="152400" indent="-152400" eaLnBrk="1" hangingPunct="1"/>
            <a:endParaRPr lang="en-GB" sz="1000" i="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b="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FC2DEBF-5E79-4A2A-A65B-51FEB0F25A4F}" type="slidenum">
              <a:rPr lang="en-GB" smtClean="0"/>
              <a:pPr/>
              <a:t>9</a:t>
            </a:fld>
            <a:endParaRPr lang="en-GB"/>
          </a:p>
        </p:txBody>
      </p:sp>
      <p:sp>
        <p:nvSpPr>
          <p:cNvPr id="57347" name="Rectangle 2"/>
          <p:cNvSpPr>
            <a:spLocks noGrp="1" noRot="1" noChangeAspect="1" noChangeArrowheads="1" noTextEdit="1"/>
          </p:cNvSpPr>
          <p:nvPr>
            <p:ph type="sldImg"/>
          </p:nvPr>
        </p:nvSpPr>
        <p:spPr>
          <a:xfrm>
            <a:off x="2457450" y="323850"/>
            <a:ext cx="1727200" cy="1295400"/>
          </a:xfrm>
          <a:ln cap="flat"/>
        </p:spPr>
      </p:sp>
      <p:sp>
        <p:nvSpPr>
          <p:cNvPr id="57348" name="Rectangle 3"/>
          <p:cNvSpPr>
            <a:spLocks noGrp="1" noChangeArrowheads="1"/>
          </p:cNvSpPr>
          <p:nvPr>
            <p:ph type="body" idx="1"/>
          </p:nvPr>
        </p:nvSpPr>
        <p:spPr>
          <a:noFill/>
          <a:ln/>
        </p:spPr>
        <p:txBody>
          <a:bodyPr/>
          <a:lstStyle/>
          <a:p>
            <a:r>
              <a:rPr lang="pt-PT" sz="1200">
                <a:solidFill>
                  <a:schemeClr val="tx1"/>
                </a:solidFill>
                <a:latin typeface="Arial" charset="0"/>
                <a:ea typeface="+mn-ea"/>
                <a:cs typeface="+mn-cs"/>
              </a:rPr>
              <a:t>Feedback em Sanduíche</a:t>
            </a:r>
          </a:p>
          <a:p>
            <a:r>
              <a:rPr lang="pt-PT" sz="1200">
                <a:solidFill>
                  <a:schemeClr val="tx1"/>
                </a:solidFill>
                <a:latin typeface="Arial" charset="0"/>
                <a:ea typeface="+mn-ea"/>
                <a:cs typeface="+mn-cs"/>
              </a:rPr>
              <a:t>Este slide destaca que, se for necessário fornecer feedback negativo construtivo, deve ser rodeado, sempre que possível, por outro feedback positivo. </a:t>
            </a:r>
          </a:p>
          <a:p>
            <a:pPr marL="152400" indent="-152400" eaLnBrk="1" hangingPunct="1"/>
            <a:endParaRPr lang="en-GB" sz="1000" b="1" u="sng" dirty="0"/>
          </a:p>
          <a:p>
            <a:pPr marL="152400" indent="-152400" eaLnBrk="1" hangingPunct="1"/>
            <a:r>
              <a:rPr lang="pt-PT" sz="1000" b="1" u="sng"/>
              <a:t>Distribuição:</a:t>
            </a:r>
            <a:r>
              <a:rPr lang="pt-PT" sz="1000" b="1"/>
              <a:t>  Exercícios</a:t>
            </a:r>
            <a:r>
              <a:rPr lang="pt-PT" sz="1000" b="1" u="sng"/>
              <a:t> </a:t>
            </a:r>
          </a:p>
          <a:p>
            <a:pPr marL="152400" indent="-152400" eaLnBrk="1" hangingPunct="1"/>
            <a:endParaRPr lang="en-GB" sz="1000" b="1" dirty="0"/>
          </a:p>
          <a:p>
            <a:pPr marL="152400" indent="-152400" eaLnBrk="1" hangingPunct="1"/>
            <a:r>
              <a:rPr lang="pt-PT" sz="1000" b="1"/>
              <a:t>Instruções para os alunos:</a:t>
            </a:r>
          </a:p>
          <a:p>
            <a:pPr marL="152400" indent="-152400" eaLnBrk="1" hangingPunct="1">
              <a:buFontTx/>
              <a:buChar char="•"/>
            </a:pPr>
            <a:r>
              <a:rPr lang="pt-PT" sz="1000"/>
              <a:t>Levantar-se e encarar o grupo quando for a sua vez de participar no exercício</a:t>
            </a:r>
          </a:p>
          <a:p>
            <a:pPr marL="152400" indent="-152400" eaLnBrk="1" hangingPunct="1">
              <a:buFontTx/>
              <a:buChar char="•"/>
            </a:pPr>
            <a:r>
              <a:rPr lang="pt-PT" sz="1000"/>
              <a:t>Quanto mais se emprenhar nos exercícios, mais proveito tira deles</a:t>
            </a:r>
          </a:p>
          <a:p>
            <a:pPr marL="152400" indent="-152400" eaLnBrk="1" hangingPunct="1">
              <a:buFontTx/>
              <a:buChar char="•"/>
            </a:pPr>
            <a:r>
              <a:rPr lang="pt-PT" sz="1000"/>
              <a:t>Tornar o seu feedback honesto, com tato e útil  </a:t>
            </a:r>
          </a:p>
          <a:p>
            <a:pPr marL="152400" indent="-152400" eaLnBrk="1" hangingPunct="1">
              <a:buFontTx/>
              <a:buChar char="•"/>
            </a:pPr>
            <a:r>
              <a:rPr lang="pt-PT" sz="1000"/>
              <a:t>Dizer ao grupo se estão a trabalhar em algo em particular (contacto visual ou um, etc.), para que possam dar um feedback para esse efeito </a:t>
            </a:r>
          </a:p>
          <a:p>
            <a:pPr marL="152400" indent="-152400" eaLnBrk="1" hangingPunct="1">
              <a:buFontTx/>
              <a:buChar char="•"/>
            </a:pPr>
            <a:r>
              <a:rPr lang="pt-PT" sz="1000"/>
              <a:t>Fazer perguntas se tiver dúvidas</a:t>
            </a:r>
          </a:p>
          <a:p>
            <a:pPr marL="152400" indent="-152400" eaLnBrk="1" hangingPunct="1">
              <a:buFontTx/>
              <a:buChar char="•"/>
            </a:pPr>
            <a:r>
              <a:rPr lang="pt-PT" sz="1000"/>
              <a:t>Divirta-se!</a:t>
            </a:r>
          </a:p>
          <a:p>
            <a:pPr marL="152400" indent="-152400" eaLnBrk="1" hangingPunct="1"/>
            <a:endParaRPr lang="en-GB" sz="1000" dirty="0"/>
          </a:p>
          <a:p>
            <a:pPr marL="152400" indent="-152400" eaLnBrk="1" hangingPunct="1"/>
            <a:r>
              <a:rPr lang="pt-PT" sz="1000" b="1" i="1" u="sng"/>
              <a:t>Próximo slide</a:t>
            </a:r>
            <a:r>
              <a:rPr lang="pt-PT" sz="1000" b="1"/>
              <a:t> para Introdução aos Exercícios de Inflexão de Voz </a:t>
            </a:r>
            <a:r>
              <a:rPr lang="pt-PT" sz="1000" b="1" i="1"/>
              <a:t>(volte para este slide)</a:t>
            </a:r>
          </a:p>
          <a:p>
            <a:pPr marL="152400" indent="-152400" eaLnBrk="1" hangingPunct="1"/>
            <a:endParaRPr lang="en-GB" sz="1000" b="1" i="1" dirty="0"/>
          </a:p>
          <a:p>
            <a:pPr marL="152400" indent="-152400" eaLnBrk="1" hangingPunct="1"/>
            <a:r>
              <a:rPr lang="pt-PT" sz="1000" b="1"/>
              <a:t>Introdução ao contacto visual:  </a:t>
            </a:r>
          </a:p>
          <a:p>
            <a:pPr marL="152400" indent="-152400" eaLnBrk="1" hangingPunct="1">
              <a:buFontTx/>
              <a:buChar char="•"/>
            </a:pPr>
            <a:r>
              <a:rPr lang="pt-PT" sz="1000"/>
              <a:t>nota</a:t>
            </a:r>
            <a:r>
              <a:rPr lang="pt-PT" sz="1000" b="1"/>
              <a:t> </a:t>
            </a:r>
            <a:r>
              <a:rPr lang="pt-PT" sz="1000"/>
              <a:t>diferenças culturais </a:t>
            </a:r>
          </a:p>
          <a:p>
            <a:pPr marL="152400" indent="-152400" eaLnBrk="1" hangingPunct="1">
              <a:buFontTx/>
              <a:buChar char="•"/>
            </a:pPr>
            <a:r>
              <a:rPr lang="pt-PT" sz="1000"/>
              <a:t>não encarar</a:t>
            </a:r>
          </a:p>
          <a:p>
            <a:pPr marL="152400" indent="-152400" eaLnBrk="1" hangingPunct="1">
              <a:buFontTx/>
              <a:buChar char="•"/>
            </a:pPr>
            <a:r>
              <a:rPr lang="pt-PT" sz="1000"/>
              <a:t>mover-se; aja como se estivesse a conversar com cada pessoa</a:t>
            </a:r>
          </a:p>
          <a:p>
            <a:pPr marL="152400" indent="-152400" eaLnBrk="1" hangingPunct="1">
              <a:buFontTx/>
              <a:buChar char="•"/>
            </a:pPr>
            <a:r>
              <a:rPr lang="pt-PT" sz="1000"/>
              <a:t>lembre-se daqueles fora de seu alcance natural (por exemplo, extrema direita ou esquerda)</a:t>
            </a:r>
          </a:p>
          <a:p>
            <a:pPr marL="152400" indent="-152400" eaLnBrk="1" hangingPunct="1">
              <a:buFontTx/>
              <a:buChar char="•"/>
            </a:pPr>
            <a:r>
              <a:rPr lang="pt-PT" sz="1000"/>
              <a:t>não configure um padrão </a:t>
            </a:r>
          </a:p>
          <a:p>
            <a:pPr marL="152400" indent="-152400" eaLnBrk="1" hangingPunct="1">
              <a:buFontTx/>
              <a:buChar char="•"/>
            </a:pPr>
            <a:r>
              <a:rPr lang="pt-PT" sz="1000"/>
              <a:t>SORRIA</a:t>
            </a:r>
          </a:p>
          <a:p>
            <a:pPr marL="152400" indent="-152400" eaLnBrk="1" hangingPunct="1"/>
            <a:endParaRPr lang="en-GB" sz="1000" dirty="0"/>
          </a:p>
          <a:p>
            <a:pPr marL="152400" indent="-152400" eaLnBrk="1" hangingPunct="1"/>
            <a:r>
              <a:rPr lang="pt-PT" sz="1000" b="1"/>
              <a:t>Introdução ao comportamento não verbal - Contar uma história</a:t>
            </a:r>
            <a:r>
              <a:rPr lang="pt-PT" sz="1000"/>
              <a:t>:</a:t>
            </a:r>
          </a:p>
          <a:p>
            <a:pPr marL="152400" indent="-152400" eaLnBrk="1" hangingPunct="1">
              <a:buFontTx/>
              <a:buChar char="•"/>
            </a:pPr>
            <a:r>
              <a:rPr lang="pt-PT" sz="1000"/>
              <a:t>Está numa festa e não conhece nenhuma das pessoas lá.  Vê um pequeno grupo e junta-se a ele.  Começa a contar uma experiência pessoal que aconteceu consigo recentemente e apercebe-se de que todos no grupo estão interessados ​​em si e na história.  Que comportamentos estão a exibir?</a:t>
            </a:r>
          </a:p>
          <a:p>
            <a:pPr marL="152400" indent="-152400" eaLnBrk="1" hangingPunct="1">
              <a:buFontTx/>
              <a:buChar char="•"/>
            </a:pPr>
            <a:r>
              <a:rPr lang="pt-PT" sz="1000"/>
              <a:t>Está muito satisfeito consigo mesmo por causa das boas vibrações que recebeu da história que contou.  Tão feliz que vai para outro grupo e começa a contar a mesma história.  Desta vez, apercebe-se de que todos no grupo não estão interessados ​​em si e na história.  Que comportamentos estão a exibir?</a:t>
            </a:r>
          </a:p>
          <a:p>
            <a:pPr marL="152400" indent="-152400" eaLnBrk="1" hangingPunct="1"/>
            <a:endParaRPr lang="en-GB" sz="1000" b="1" u="sng" dirty="0"/>
          </a:p>
          <a:p>
            <a:pPr marL="152400" indent="-152400" eaLnBrk="1" hangingPunct="1"/>
            <a:r>
              <a:rPr lang="pt-PT" sz="1000" b="1"/>
              <a:t>Comportamento não verbal:  </a:t>
            </a:r>
            <a:r>
              <a:rPr lang="pt-PT" sz="1000"/>
              <a:t>Abranger o uso de gestos, linguagem corporal, etc. Se o tempo permitir, debater como manter o grupo envolvido; como reconhecer quando alguém não está envolvido, etc.</a:t>
            </a:r>
          </a:p>
          <a:p>
            <a:pPr marL="152400" indent="-152400" eaLnBrk="1" hangingPunct="1"/>
            <a:endParaRPr lang="en-GB" sz="1000" i="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b="1" dirty="0"/>
          </a:p>
          <a:p>
            <a:pPr marL="152400" indent="-152400" eaLnBrk="1" hangingPunct="1"/>
            <a:endParaRPr lang="en-GB" sz="1000" dirty="0"/>
          </a:p>
          <a:p>
            <a:pPr marL="152400" indent="-152400" eaLnBrk="1" hangingPunct="1"/>
            <a:endParaRPr lang="en-GB" sz="1000" b="1" u="sng"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a:p>
            <a:pPr marL="152400" indent="-152400" eaLnBrk="1" hangingPunct="1"/>
            <a:endParaRPr lang="en-GB" sz="10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0004485A-051D-42C6-89E4-2604F819C3AE}"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2D96860B-5994-4C90-AA65-6E8174D96182}" type="slidenum">
              <a:rPr lang="en-GB"/>
              <a:pPr>
                <a:defRPr/>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03347445-CB33-4365-9426-3C8EE2CD7AFD}"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5C8D849E-E1C1-48EC-B6D5-8C958D8B5FD1}" type="slidenum">
              <a:rPr lang="en-GB"/>
              <a:pPr>
                <a:defRPr/>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F0DF627F-CD8E-4E44-B25E-411F80FA7C53}"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B50B151D-57CD-425D-A672-0D9FF107B6A9}" type="slidenum">
              <a:rPr lang="en-GB"/>
              <a:pPr>
                <a:defRPr/>
              </a:pPr>
              <a:t>‹nº›</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p>
            <a:r>
              <a:rPr lang="pt-PT"/>
              <a:t>Clique para editar o estilo do título principal</a:t>
            </a:r>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a:t>Clique para editar o estilo do subtítulo principal</a:t>
            </a:r>
          </a:p>
        </p:txBody>
      </p:sp>
      <p:sp>
        <p:nvSpPr>
          <p:cNvPr id="4" name="Date Placeholder 3"/>
          <p:cNvSpPr>
            <a:spLocks noGrp="1"/>
          </p:cNvSpPr>
          <p:nvPr>
            <p:ph type="dt" sz="half" idx="10" hasCustomPrompt="1"/>
          </p:nvPr>
        </p:nvSpPr>
        <p:spPr/>
        <p:txBody>
          <a:bodyPr/>
          <a:lstStyle>
            <a:lvl1pPr>
              <a:defRPr/>
            </a:lvl1pPr>
          </a:lstStyle>
          <a:p>
            <a:pPr>
              <a:defRPr/>
            </a:pPr>
            <a:fld id="{92692908-079F-4F60-8598-9F8F8CBC5F55}"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6416DABF-9863-49D8-8AEA-85ACD6B61AB5}" type="slidenum">
              <a:rPr lang="en-GB"/>
              <a:pPr>
                <a:defRPr/>
              </a:pPr>
              <a:t>‹nº›</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7A686127-AF1F-4F80-9830-F2C8DDD81EF8}"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B6736F5D-BC53-45F0-98B9-C2B4ECECD916}" type="slidenum">
              <a:rPr lang="en-GB"/>
              <a:pPr>
                <a:defRPr/>
              </a:pPr>
              <a:t>‹nº›</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C0B37DF4-8B73-4151-AAB8-74323BE1FB9E}"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23C048B1-320D-40FA-8091-A8544241392A}" type="slidenum">
              <a:rPr lang="en-GB"/>
              <a:pPr>
                <a:defRPr/>
              </a:pPr>
              <a:t>‹nº›</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4"/>
          <p:cNvSpPr>
            <a:spLocks noGrp="1"/>
          </p:cNvSpPr>
          <p:nvPr>
            <p:ph type="dt" sz="half" idx="10" hasCustomPrompt="1"/>
          </p:nvPr>
        </p:nvSpPr>
        <p:spPr/>
        <p:txBody>
          <a:bodyPr/>
          <a:lstStyle>
            <a:lvl1pPr>
              <a:defRPr/>
            </a:lvl1pPr>
          </a:lstStyle>
          <a:p>
            <a:pPr>
              <a:defRPr/>
            </a:pPr>
            <a:fld id="{65C93B69-0B13-4038-85E8-73196AFA5A86}" type="datetimeFigureOut">
              <a:rPr lang="en-US"/>
              <a:pPr>
                <a:defRPr/>
              </a:pPr>
              <a:t>9/6/2018</a:t>
            </a:fld>
            <a:endParaRPr lang="en-US"/>
          </a:p>
        </p:txBody>
      </p:sp>
      <p:sp>
        <p:nvSpPr>
          <p:cNvPr id="6" name="Footer Placeholder 5"/>
          <p:cNvSpPr>
            <a:spLocks noGrp="1"/>
          </p:cNvSpPr>
          <p:nvPr>
            <p:ph type="ftr" sz="quarter" idx="11" hasCustomPrompt="1"/>
          </p:nvPr>
        </p:nvSpPr>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18442F75-5BD2-4C65-8555-8BE85971400B}" type="slidenum">
              <a:rPr lang="en-GB"/>
              <a:pPr>
                <a:defRPr/>
              </a:pPr>
              <a:t>‹nº›</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6"/>
          <p:cNvSpPr>
            <a:spLocks noGrp="1"/>
          </p:cNvSpPr>
          <p:nvPr>
            <p:ph type="dt" sz="half" idx="10" hasCustomPrompt="1"/>
          </p:nvPr>
        </p:nvSpPr>
        <p:spPr/>
        <p:txBody>
          <a:bodyPr/>
          <a:lstStyle>
            <a:lvl1pPr>
              <a:defRPr/>
            </a:lvl1pPr>
          </a:lstStyle>
          <a:p>
            <a:pPr>
              <a:defRPr/>
            </a:pPr>
            <a:fld id="{2BC7BE5D-0F12-4A85-A9C9-0C10573F26AB}" type="datetimeFigureOut">
              <a:rPr lang="en-US"/>
              <a:pPr>
                <a:defRPr/>
              </a:pPr>
              <a:t>9/6/2018</a:t>
            </a:fld>
            <a:endParaRPr lang="en-US"/>
          </a:p>
        </p:txBody>
      </p:sp>
      <p:sp>
        <p:nvSpPr>
          <p:cNvPr id="8" name="Footer Placeholder 7"/>
          <p:cNvSpPr>
            <a:spLocks noGrp="1"/>
          </p:cNvSpPr>
          <p:nvPr>
            <p:ph type="ftr" sz="quarter" idx="11" hasCustomPrompt="1"/>
          </p:nvPr>
        </p:nvSpPr>
        <p:spPr/>
        <p:txBody>
          <a:bodyPr/>
          <a:lstStyle>
            <a:lvl1pPr>
              <a:defRPr/>
            </a:lvl1pPr>
          </a:lstStyle>
          <a:p>
            <a:pPr>
              <a:defRPr/>
            </a:pPr>
            <a:endParaRPr lang="en-GB"/>
          </a:p>
        </p:txBody>
      </p:sp>
      <p:sp>
        <p:nvSpPr>
          <p:cNvPr id="9" name="Slide Number Placeholder 8"/>
          <p:cNvSpPr>
            <a:spLocks noGrp="1"/>
          </p:cNvSpPr>
          <p:nvPr>
            <p:ph type="sldNum" sz="quarter" idx="12" hasCustomPrompt="1"/>
          </p:nvPr>
        </p:nvSpPr>
        <p:spPr/>
        <p:txBody>
          <a:bodyPr/>
          <a:lstStyle>
            <a:lvl1pPr>
              <a:defRPr/>
            </a:lvl1pPr>
          </a:lstStyle>
          <a:p>
            <a:pPr>
              <a:defRPr/>
            </a:pPr>
            <a:fld id="{8CD01AD3-5B0E-4B37-8127-CF0B487B429E}" type="slidenum">
              <a:rPr lang="en-GB"/>
              <a:pPr>
                <a:defRPr/>
              </a:pPr>
              <a:t>‹nº›</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2"/>
          <p:cNvSpPr>
            <a:spLocks noGrp="1"/>
          </p:cNvSpPr>
          <p:nvPr>
            <p:ph type="dt" sz="half" idx="10" hasCustomPrompt="1"/>
          </p:nvPr>
        </p:nvSpPr>
        <p:spPr/>
        <p:txBody>
          <a:bodyPr/>
          <a:lstStyle>
            <a:lvl1pPr>
              <a:defRPr/>
            </a:lvl1pPr>
          </a:lstStyle>
          <a:p>
            <a:pPr>
              <a:defRPr/>
            </a:pPr>
            <a:fld id="{E6E11507-E1CE-4F38-BC07-9C36D8AF96EE}" type="datetimeFigureOut">
              <a:rPr lang="en-US"/>
              <a:pPr>
                <a:defRPr/>
              </a:pPr>
              <a:t>9/6/2018</a:t>
            </a:fld>
            <a:endParaRPr lang="en-US"/>
          </a:p>
        </p:txBody>
      </p:sp>
      <p:sp>
        <p:nvSpPr>
          <p:cNvPr id="4" name="Footer Placeholder 3"/>
          <p:cNvSpPr>
            <a:spLocks noGrp="1"/>
          </p:cNvSpPr>
          <p:nvPr>
            <p:ph type="ftr" sz="quarter" idx="11" hasCustomPrompt="1"/>
          </p:nvPr>
        </p:nvSpPr>
        <p:spPr/>
        <p:txBody>
          <a:bodyPr/>
          <a:lstStyle>
            <a:lvl1pPr>
              <a:defRPr/>
            </a:lvl1pPr>
          </a:lstStyle>
          <a:p>
            <a:pPr>
              <a:defRPr/>
            </a:pPr>
            <a:endParaRPr lang="en-GB"/>
          </a:p>
        </p:txBody>
      </p:sp>
      <p:sp>
        <p:nvSpPr>
          <p:cNvPr id="5" name="Slide Number Placeholder 4"/>
          <p:cNvSpPr>
            <a:spLocks noGrp="1"/>
          </p:cNvSpPr>
          <p:nvPr>
            <p:ph type="sldNum" sz="quarter" idx="12" hasCustomPrompt="1"/>
          </p:nvPr>
        </p:nvSpPr>
        <p:spPr/>
        <p:txBody>
          <a:bodyPr/>
          <a:lstStyle>
            <a:lvl1pPr>
              <a:defRPr/>
            </a:lvl1pPr>
          </a:lstStyle>
          <a:p>
            <a:pPr>
              <a:defRPr/>
            </a:pPr>
            <a:fld id="{5FE9ED0D-29F8-4BF0-9AE7-F25F170C3F11}" type="slidenum">
              <a:rPr lang="en-GB"/>
              <a:pPr>
                <a:defRPr/>
              </a:pPr>
              <a:t>‹nº›</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hasCustomPrompt="1"/>
          </p:nvPr>
        </p:nvSpPr>
        <p:spPr/>
        <p:txBody>
          <a:bodyPr/>
          <a:lstStyle>
            <a:lvl1pPr>
              <a:defRPr/>
            </a:lvl1pPr>
          </a:lstStyle>
          <a:p>
            <a:pPr>
              <a:defRPr/>
            </a:pPr>
            <a:fld id="{76EF5CA2-A7CD-4593-A4E6-43959F069A75}" type="datetimeFigureOut">
              <a:rPr lang="en-US"/>
              <a:pPr>
                <a:defRPr/>
              </a:pPr>
              <a:t>9/6/2018</a:t>
            </a:fld>
            <a:endParaRPr lang="en-US"/>
          </a:p>
        </p:txBody>
      </p:sp>
      <p:sp>
        <p:nvSpPr>
          <p:cNvPr id="3" name="Footer Placeholder 2"/>
          <p:cNvSpPr>
            <a:spLocks noGrp="1"/>
          </p:cNvSpPr>
          <p:nvPr>
            <p:ph type="ftr" sz="quarter" idx="11" hasCustomPrompt="1"/>
          </p:nvPr>
        </p:nvSpPr>
        <p:spPr/>
        <p:txBody>
          <a:bodyPr/>
          <a:lstStyle>
            <a:lvl1pPr>
              <a:defRPr/>
            </a:lvl1pPr>
          </a:lstStyle>
          <a:p>
            <a:pPr>
              <a:defRPr/>
            </a:pPr>
            <a:endParaRPr lang="en-GB"/>
          </a:p>
        </p:txBody>
      </p:sp>
      <p:sp>
        <p:nvSpPr>
          <p:cNvPr id="4" name="Slide Number Placeholder 3"/>
          <p:cNvSpPr>
            <a:spLocks noGrp="1"/>
          </p:cNvSpPr>
          <p:nvPr>
            <p:ph type="sldNum" sz="quarter" idx="12" hasCustomPrompt="1"/>
          </p:nvPr>
        </p:nvSpPr>
        <p:spPr/>
        <p:txBody>
          <a:bodyPr/>
          <a:lstStyle>
            <a:lvl1pPr>
              <a:defRPr/>
            </a:lvl1pPr>
          </a:lstStyle>
          <a:p>
            <a:pPr>
              <a:defRPr/>
            </a:pPr>
            <a:fld id="{4B5AC63E-1321-4BD9-9298-950380CCD809}" type="slidenum">
              <a:rPr lang="en-GB"/>
              <a:pPr>
                <a:defRPr/>
              </a:pPr>
              <a:t>‹nº›</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lvl1pPr>
              <a:defRPr/>
            </a:lvl1pPr>
          </a:lstStyle>
          <a:p>
            <a:pPr>
              <a:defRPr/>
            </a:pPr>
            <a:fld id="{7D46A27A-C583-4BBE-BBD1-956EDA3632CC}" type="datetimeFigureOut">
              <a:rPr lang="en-US"/>
              <a:pPr>
                <a:defRPr/>
              </a:pPr>
              <a:t>9/6/2018</a:t>
            </a:fld>
            <a:endParaRPr lang="en-US"/>
          </a:p>
        </p:txBody>
      </p:sp>
      <p:sp>
        <p:nvSpPr>
          <p:cNvPr id="6" name="Footer Placeholder 5"/>
          <p:cNvSpPr>
            <a:spLocks noGrp="1"/>
          </p:cNvSpPr>
          <p:nvPr>
            <p:ph type="ftr" sz="quarter" idx="11" hasCustomPrompt="1"/>
          </p:nvPr>
        </p:nvSpPr>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6828717B-32C5-4165-B8DF-2ABBEB4AAD5E}" type="slidenum">
              <a:rPr lang="en-GB"/>
              <a:pPr>
                <a:defRPr/>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idx="1" hasCustomPrompt="1"/>
          </p:nvPr>
        </p:nvSpPr>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354B372F-A591-4CAE-8DBF-338C6BC8FAA5}"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4D1FA212-6DBE-4251-883E-32617138201B}" type="slidenum">
              <a:rPr lang="en-GB"/>
              <a:pPr>
                <a:defRPr/>
              </a:pPr>
              <a:t>‹nº›</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4"/>
          <p:cNvSpPr>
            <a:spLocks noGrp="1"/>
          </p:cNvSpPr>
          <p:nvPr>
            <p:ph type="dt" sz="half" idx="10" hasCustomPrompt="1"/>
          </p:nvPr>
        </p:nvSpPr>
        <p:spPr/>
        <p:txBody>
          <a:bodyPr/>
          <a:lstStyle>
            <a:lvl1pPr>
              <a:defRPr/>
            </a:lvl1pPr>
          </a:lstStyle>
          <a:p>
            <a:pPr>
              <a:defRPr/>
            </a:pPr>
            <a:fld id="{BBBFA5F4-95AD-455C-A0A9-73B4004F018E}" type="datetimeFigureOut">
              <a:rPr lang="en-US"/>
              <a:pPr>
                <a:defRPr/>
              </a:pPr>
              <a:t>9/6/2018</a:t>
            </a:fld>
            <a:endParaRPr lang="en-US"/>
          </a:p>
        </p:txBody>
      </p:sp>
      <p:sp>
        <p:nvSpPr>
          <p:cNvPr id="6" name="Footer Placeholder 5"/>
          <p:cNvSpPr>
            <a:spLocks noGrp="1"/>
          </p:cNvSpPr>
          <p:nvPr>
            <p:ph type="ftr" sz="quarter" idx="11" hasCustomPrompt="1"/>
          </p:nvPr>
        </p:nvSpPr>
        <p:spPr/>
        <p:txBody>
          <a:bodyPr/>
          <a:lstStyle>
            <a:lvl1pPr>
              <a:defRPr/>
            </a:lvl1pPr>
          </a:lstStyle>
          <a:p>
            <a:pPr>
              <a:defRPr/>
            </a:pPr>
            <a:endParaRPr lang="en-GB"/>
          </a:p>
        </p:txBody>
      </p:sp>
      <p:sp>
        <p:nvSpPr>
          <p:cNvPr id="7" name="Slide Number Placeholder 6"/>
          <p:cNvSpPr>
            <a:spLocks noGrp="1"/>
          </p:cNvSpPr>
          <p:nvPr>
            <p:ph type="sldNum" sz="quarter" idx="12" hasCustomPrompt="1"/>
          </p:nvPr>
        </p:nvSpPr>
        <p:spPr/>
        <p:txBody>
          <a:bodyPr/>
          <a:lstStyle>
            <a:lvl1pPr>
              <a:defRPr/>
            </a:lvl1pPr>
          </a:lstStyle>
          <a:p>
            <a:pPr>
              <a:defRPr/>
            </a:pPr>
            <a:fld id="{43C8554D-0BD2-418E-96D4-979401467FFE}" type="slidenum">
              <a:rPr lang="en-GB"/>
              <a:pPr>
                <a:defRPr/>
              </a:pPr>
              <a:t>‹nº›</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Vertical Text Placeholder 2"/>
          <p:cNvSpPr>
            <a:spLocks noGrp="1"/>
          </p:cNvSpPr>
          <p:nvPr>
            <p:ph type="body" orient="vert" idx="1" hasCustomPrompt="1"/>
          </p:nvPr>
        </p:nvSpPr>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2E3ED7B6-C226-42BB-87A5-9A0F9E7C4436}"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78292EDA-4705-40CC-8789-CADDF6491E64}" type="slidenum">
              <a:rPr lang="en-GB"/>
              <a:pPr>
                <a:defRPr/>
              </a:pPr>
              <a:t>‹nº›</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274638"/>
            <a:ext cx="2057400" cy="5851525"/>
          </a:xfrm>
        </p:spPr>
        <p:txBody>
          <a:bodyPr vert="eaVert"/>
          <a:lstStyle/>
          <a:p>
            <a:r>
              <a:rPr lang="pt-PT"/>
              <a:t>Clique para editar o estilo do título principal</a:t>
            </a:r>
          </a:p>
        </p:txBody>
      </p:sp>
      <p:sp>
        <p:nvSpPr>
          <p:cNvPr id="3" name="Vertical Text Placeholder 2"/>
          <p:cNvSpPr>
            <a:spLocks noGrp="1"/>
          </p:cNvSpPr>
          <p:nvPr>
            <p:ph type="body" orient="vert" idx="1" hasCustomPrompt="1"/>
          </p:nvPr>
        </p:nvSpPr>
        <p:spPr>
          <a:xfrm>
            <a:off x="457200" y="274638"/>
            <a:ext cx="6019800" cy="5851525"/>
          </a:xfrm>
        </p:spPr>
        <p:txBody>
          <a:bodyPr vert="eaVert"/>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10" hasCustomPrompt="1"/>
          </p:nvPr>
        </p:nvSpPr>
        <p:spPr/>
        <p:txBody>
          <a:bodyPr/>
          <a:lstStyle>
            <a:lvl1pPr>
              <a:defRPr/>
            </a:lvl1pPr>
          </a:lstStyle>
          <a:p>
            <a:pPr>
              <a:defRPr/>
            </a:pPr>
            <a:fld id="{DE78968C-E84B-4047-A5FF-42E15C4ED854}"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98888AF3-90AF-4720-8FF3-EB367C6F1A2B}" type="slidenum">
              <a:rPr lang="en-GB"/>
              <a:pPr>
                <a:defRPr/>
              </a:pPr>
              <a:t>‹nº›</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8313" y="476250"/>
            <a:ext cx="8229600" cy="1371600"/>
          </a:xfrm>
        </p:spPr>
        <p:txBody>
          <a:bodyPr/>
          <a:lstStyle/>
          <a:p>
            <a:r>
              <a:rPr lang="pt-PT"/>
              <a:t>Clique para editar o estilo do título principal</a:t>
            </a:r>
          </a:p>
        </p:txBody>
      </p:sp>
      <p:sp>
        <p:nvSpPr>
          <p:cNvPr id="3" name="Text Placeholder 2"/>
          <p:cNvSpPr>
            <a:spLocks noGrp="1"/>
          </p:cNvSpPr>
          <p:nvPr>
            <p:ph type="body" sz="half" idx="1" hasCustomPrompt="1"/>
          </p:nvPr>
        </p:nvSpPr>
        <p:spPr>
          <a:xfrm>
            <a:off x="457200" y="1981200"/>
            <a:ext cx="4038600" cy="3886200"/>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981200"/>
            <a:ext cx="4038600" cy="3886200"/>
          </a:xfrm>
        </p:spPr>
        <p:txBody>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Rectangle 2"/>
          <p:cNvSpPr>
            <a:spLocks noGrp="1" noChangeArrowheads="1"/>
          </p:cNvSpPr>
          <p:nvPr>
            <p:ph type="ftr" sz="quarter" idx="10" hasCustomPrompt="1"/>
          </p:nvPr>
        </p:nvSpPr>
        <p:spPr/>
        <p:txBody>
          <a:bodyPr/>
          <a:lstStyle>
            <a:lvl1pPr>
              <a:defRPr/>
            </a:lvl1pPr>
          </a:lstStyle>
          <a:p>
            <a:pPr>
              <a:defRPr/>
            </a:pPr>
            <a:endParaRPr lang="en-GB"/>
          </a:p>
        </p:txBody>
      </p:sp>
      <p:sp>
        <p:nvSpPr>
          <p:cNvPr id="6" name="Rectangle 3"/>
          <p:cNvSpPr>
            <a:spLocks noGrp="1" noChangeArrowheads="1"/>
          </p:cNvSpPr>
          <p:nvPr>
            <p:ph type="sldNum" sz="quarter" idx="11" hasCustomPrompt="1"/>
          </p:nvPr>
        </p:nvSpPr>
        <p:spPr/>
        <p:txBody>
          <a:bodyPr/>
          <a:lstStyle>
            <a:lvl1pPr>
              <a:defRPr/>
            </a:lvl1pPr>
          </a:lstStyle>
          <a:p>
            <a:pPr>
              <a:defRPr/>
            </a:pPr>
            <a:fld id="{6BF0FD55-2D85-4A01-9B6E-2EE03700F248}" type="slidenum">
              <a:rPr lang="en-GB"/>
              <a:pPr>
                <a:defRPr/>
              </a:pPr>
              <a:t>‹nº›</a:t>
            </a:fld>
            <a:endParaRPr lang="en-GB"/>
          </a:p>
        </p:txBody>
      </p:sp>
      <p:sp>
        <p:nvSpPr>
          <p:cNvPr id="7" name="Rectangle 6"/>
          <p:cNvSpPr>
            <a:spLocks noGrp="1" noChangeArrowheads="1"/>
          </p:cNvSpPr>
          <p:nvPr>
            <p:ph type="dt" sz="half" idx="12" hasCustomPrompt="1"/>
          </p:nvPr>
        </p:nvSpPr>
        <p:spPr/>
        <p:txBody>
          <a:bodyPr/>
          <a:lstStyle>
            <a:lvl1pPr>
              <a:defRPr/>
            </a:lvl1pPr>
          </a:lstStyle>
          <a:p>
            <a:pPr>
              <a:defRPr/>
            </a:pPr>
            <a:r>
              <a:rPr lang="pt-PT"/>
              <a:t>8 de janeiro</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22313" y="4406900"/>
            <a:ext cx="7772400" cy="1362075"/>
          </a:xfrm>
        </p:spPr>
        <p:txBody>
          <a:bodyPr anchor="t"/>
          <a:lstStyle>
            <a:lvl1pPr algn="l">
              <a:defRPr sz="4000" b="1" cap="all"/>
            </a:lvl1pPr>
          </a:lstStyle>
          <a:p>
            <a:r>
              <a:rPr lang="pt-PT"/>
              <a:t>Clique para editar o estilo do título principal</a:t>
            </a:r>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a:t>Clique para editar os estilos de texto principais</a:t>
            </a:r>
          </a:p>
        </p:txBody>
      </p:sp>
      <p:sp>
        <p:nvSpPr>
          <p:cNvPr id="4" name="Date Placeholder 3"/>
          <p:cNvSpPr>
            <a:spLocks noGrp="1"/>
          </p:cNvSpPr>
          <p:nvPr>
            <p:ph type="dt" sz="half" idx="10" hasCustomPrompt="1"/>
          </p:nvPr>
        </p:nvSpPr>
        <p:spPr/>
        <p:txBody>
          <a:bodyPr/>
          <a:lstStyle>
            <a:lvl1pPr>
              <a:defRPr/>
            </a:lvl1pPr>
          </a:lstStyle>
          <a:p>
            <a:pPr>
              <a:defRPr/>
            </a:pPr>
            <a:fld id="{B7617D96-9D7C-4596-A282-BCDD7716654E}" type="datetimeFigureOut">
              <a:rPr lang="en-US"/>
              <a:pPr>
                <a:defRPr/>
              </a:pPr>
              <a:t>9/6/2018</a:t>
            </a:fld>
            <a:endParaRPr lang="en-US"/>
          </a:p>
        </p:txBody>
      </p:sp>
      <p:sp>
        <p:nvSpPr>
          <p:cNvPr id="5" name="Footer Placeholder 4"/>
          <p:cNvSpPr>
            <a:spLocks noGrp="1"/>
          </p:cNvSpPr>
          <p:nvPr>
            <p:ph type="ftr" sz="quarter" idx="11" hasCustomPrompt="1"/>
          </p:nvPr>
        </p:nvSpPr>
        <p:spPr/>
        <p:txBody>
          <a:bodyPr/>
          <a:lstStyle>
            <a:lvl1pPr>
              <a:defRPr/>
            </a:lvl1pPr>
          </a:lstStyle>
          <a:p>
            <a:pPr>
              <a:defRPr/>
            </a:pPr>
            <a:endParaRPr lang="en-GB"/>
          </a:p>
        </p:txBody>
      </p:sp>
      <p:sp>
        <p:nvSpPr>
          <p:cNvPr id="6" name="Slide Number Placeholder 5"/>
          <p:cNvSpPr>
            <a:spLocks noGrp="1"/>
          </p:cNvSpPr>
          <p:nvPr>
            <p:ph type="sldNum" sz="quarter" idx="12" hasCustomPrompt="1"/>
          </p:nvPr>
        </p:nvSpPr>
        <p:spPr/>
        <p:txBody>
          <a:bodyPr/>
          <a:lstStyle>
            <a:lvl1pPr>
              <a:defRPr/>
            </a:lvl1pPr>
          </a:lstStyle>
          <a:p>
            <a:pPr>
              <a:defRPr/>
            </a:pPr>
            <a:fld id="{C0D074F6-0271-435C-8E7C-D6D1753D04B0}" type="slidenum">
              <a:rPr lang="en-GB"/>
              <a:pPr>
                <a:defRPr/>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Date Placeholder 3"/>
          <p:cNvSpPr>
            <a:spLocks noGrp="1"/>
          </p:cNvSpPr>
          <p:nvPr>
            <p:ph type="dt" sz="half" idx="10" hasCustomPrompt="1"/>
          </p:nvPr>
        </p:nvSpPr>
        <p:spPr/>
        <p:txBody>
          <a:bodyPr/>
          <a:lstStyle>
            <a:lvl1pPr>
              <a:defRPr/>
            </a:lvl1pPr>
          </a:lstStyle>
          <a:p>
            <a:pPr>
              <a:defRPr/>
            </a:pPr>
            <a:fld id="{B6C0C3AE-00AC-4CA0-B7E0-57F56B72D335}" type="datetimeFigureOut">
              <a:rPr lang="en-US"/>
              <a:pPr>
                <a:defRPr/>
              </a:pPr>
              <a:t>9/6/2018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85AEF405-C410-4B60-A865-877298680F5A}" type="slidenum">
              <a:rPr lang="en-GB"/>
              <a:pPr>
                <a:defRPr/>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pt-PT"/>
              <a:t>Clique para editar o estilo do título principal</a:t>
            </a:r>
          </a:p>
        </p:txBody>
      </p:sp>
      <p:sp>
        <p:nvSpPr>
          <p:cNvPr id="3" name="Text Placeholder 2"/>
          <p:cNvSpPr>
            <a:spLocks noGrp="1"/>
          </p:cNvSpPr>
          <p:nvPr>
            <p:ph type="body" idx="1" hasCustomPrompt="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4" name="Content Placeholder 3"/>
          <p:cNvSpPr>
            <a:spLocks noGrp="1"/>
          </p:cNvSpPr>
          <p:nvPr>
            <p:ph sz="half" idx="2" hasCustomPrompt="1"/>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5" name="Text Placeholder 4"/>
          <p:cNvSpPr>
            <a:spLocks noGrp="1"/>
          </p:cNvSpPr>
          <p:nvPr>
            <p:ph type="body" sz="quarter" idx="3" hasCustomPrompt="1"/>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a:t>Clique para editar os estilos de texto principais</a:t>
            </a:r>
          </a:p>
        </p:txBody>
      </p:sp>
      <p:sp>
        <p:nvSpPr>
          <p:cNvPr id="6" name="Content Placeholder 5"/>
          <p:cNvSpPr>
            <a:spLocks noGrp="1"/>
          </p:cNvSpPr>
          <p:nvPr>
            <p:ph sz="quarter" idx="4" hasCustomPrompt="1"/>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7" name="Date Placeholder 3"/>
          <p:cNvSpPr>
            <a:spLocks noGrp="1"/>
          </p:cNvSpPr>
          <p:nvPr>
            <p:ph type="dt" sz="half" idx="10" hasCustomPrompt="1"/>
          </p:nvPr>
        </p:nvSpPr>
        <p:spPr/>
        <p:txBody>
          <a:bodyPr/>
          <a:lstStyle>
            <a:lvl1pPr>
              <a:defRPr/>
            </a:lvl1pPr>
          </a:lstStyle>
          <a:p>
            <a:pPr>
              <a:defRPr/>
            </a:pPr>
            <a:fld id="{5A0ED74C-E3AC-40BA-909A-0EC6D77F6B15}" type="datetimeFigureOut">
              <a:rPr lang="en-US"/>
              <a:pPr>
                <a:defRPr/>
              </a:pPr>
              <a:t>9/6/2018</a:t>
            </a:fld>
            <a:endParaRPr lang="en-US"/>
          </a:p>
        </p:txBody>
      </p:sp>
      <p:sp>
        <p:nvSpPr>
          <p:cNvPr id="8" name="Footer Placeholder 4"/>
          <p:cNvSpPr>
            <a:spLocks noGrp="1"/>
          </p:cNvSpPr>
          <p:nvPr>
            <p:ph type="ftr" sz="quarter" idx="11" hasCustomPrompt="1"/>
          </p:nvPr>
        </p:nvSpPr>
        <p:spPr/>
        <p:txBody>
          <a:bodyPr/>
          <a:lstStyle>
            <a:lvl1pPr>
              <a:defRPr/>
            </a:lvl1pPr>
          </a:lstStyle>
          <a:p>
            <a:pPr>
              <a:defRPr/>
            </a:pPr>
            <a:endParaRPr lang="en-GB"/>
          </a:p>
        </p:txBody>
      </p:sp>
      <p:sp>
        <p:nvSpPr>
          <p:cNvPr id="9" name="Slide Number Placeholder 5"/>
          <p:cNvSpPr>
            <a:spLocks noGrp="1"/>
          </p:cNvSpPr>
          <p:nvPr>
            <p:ph type="sldNum" sz="quarter" idx="12" hasCustomPrompt="1"/>
          </p:nvPr>
        </p:nvSpPr>
        <p:spPr/>
        <p:txBody>
          <a:bodyPr/>
          <a:lstStyle>
            <a:lvl1pPr>
              <a:defRPr/>
            </a:lvl1pPr>
          </a:lstStyle>
          <a:p>
            <a:pPr>
              <a:defRPr/>
            </a:pPr>
            <a:fld id="{5420C57A-0776-4FF0-8D5C-331797499BE4}" type="slidenum">
              <a:rPr lang="en-GB"/>
              <a:pPr>
                <a:defRPr/>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pt-PT"/>
              <a:t>Clique para editar o estilo do título principal</a:t>
            </a:r>
          </a:p>
        </p:txBody>
      </p:sp>
      <p:sp>
        <p:nvSpPr>
          <p:cNvPr id="3" name="Date Placeholder 3"/>
          <p:cNvSpPr>
            <a:spLocks noGrp="1"/>
          </p:cNvSpPr>
          <p:nvPr>
            <p:ph type="dt" sz="half" idx="10" hasCustomPrompt="1"/>
          </p:nvPr>
        </p:nvSpPr>
        <p:spPr/>
        <p:txBody>
          <a:bodyPr/>
          <a:lstStyle>
            <a:lvl1pPr>
              <a:defRPr/>
            </a:lvl1pPr>
          </a:lstStyle>
          <a:p>
            <a:pPr>
              <a:defRPr/>
            </a:pPr>
            <a:fld id="{BAAB71FC-3B46-4CAE-A98E-1935AB989F4D}" type="datetimeFigureOut">
              <a:rPr lang="en-US"/>
              <a:pPr>
                <a:defRPr/>
              </a:pPr>
              <a:t>9/6/2018</a:t>
            </a:fld>
            <a:endParaRPr lang="en-US"/>
          </a:p>
        </p:txBody>
      </p:sp>
      <p:sp>
        <p:nvSpPr>
          <p:cNvPr id="4" name="Footer Placeholder 4"/>
          <p:cNvSpPr>
            <a:spLocks noGrp="1"/>
          </p:cNvSpPr>
          <p:nvPr>
            <p:ph type="ftr" sz="quarter" idx="11" hasCustomPrompt="1"/>
          </p:nvPr>
        </p:nvSpPr>
        <p:spPr/>
        <p:txBody>
          <a:bodyPr/>
          <a:lstStyle>
            <a:lvl1pPr>
              <a:defRPr/>
            </a:lvl1pPr>
          </a:lstStyle>
          <a:p>
            <a:pPr>
              <a:defRPr/>
            </a:pPr>
            <a:endParaRPr lang="en-GB"/>
          </a:p>
        </p:txBody>
      </p:sp>
      <p:sp>
        <p:nvSpPr>
          <p:cNvPr id="5" name="Slide Number Placeholder 5"/>
          <p:cNvSpPr>
            <a:spLocks noGrp="1"/>
          </p:cNvSpPr>
          <p:nvPr>
            <p:ph type="sldNum" sz="quarter" idx="12" hasCustomPrompt="1"/>
          </p:nvPr>
        </p:nvSpPr>
        <p:spPr/>
        <p:txBody>
          <a:bodyPr/>
          <a:lstStyle>
            <a:lvl1pPr>
              <a:defRPr/>
            </a:lvl1pPr>
          </a:lstStyle>
          <a:p>
            <a:pPr>
              <a:defRPr/>
            </a:pPr>
            <a:fld id="{33DD3000-D8AF-42CC-B21B-5551A669D0BA}" type="slidenum">
              <a:rPr lang="en-GB"/>
              <a:pPr>
                <a:defRPr/>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hasCustomPrompt="1"/>
          </p:nvPr>
        </p:nvSpPr>
        <p:spPr/>
        <p:txBody>
          <a:bodyPr/>
          <a:lstStyle>
            <a:lvl1pPr>
              <a:defRPr/>
            </a:lvl1pPr>
          </a:lstStyle>
          <a:p>
            <a:pPr>
              <a:defRPr/>
            </a:pPr>
            <a:fld id="{787A3C76-0429-4DBD-A436-E3AF991EA67C}" type="datetimeFigureOut">
              <a:rPr lang="en-US"/>
              <a:pPr>
                <a:defRPr/>
              </a:pPr>
              <a:t>9/6/2018</a:t>
            </a:fld>
            <a:endParaRPr lang="en-US"/>
          </a:p>
        </p:txBody>
      </p:sp>
      <p:sp>
        <p:nvSpPr>
          <p:cNvPr id="3" name="Footer Placeholder 4"/>
          <p:cNvSpPr>
            <a:spLocks noGrp="1"/>
          </p:cNvSpPr>
          <p:nvPr>
            <p:ph type="ftr" sz="quarter" idx="11" hasCustomPrompt="1"/>
          </p:nvPr>
        </p:nvSpPr>
        <p:spPr/>
        <p:txBody>
          <a:bodyPr/>
          <a:lstStyle>
            <a:lvl1pPr>
              <a:defRPr/>
            </a:lvl1pPr>
          </a:lstStyle>
          <a:p>
            <a:pPr>
              <a:defRPr/>
            </a:pPr>
            <a:endParaRPr lang="en-GB"/>
          </a:p>
        </p:txBody>
      </p:sp>
      <p:sp>
        <p:nvSpPr>
          <p:cNvPr id="4" name="Slide Number Placeholder 5"/>
          <p:cNvSpPr>
            <a:spLocks noGrp="1"/>
          </p:cNvSpPr>
          <p:nvPr>
            <p:ph type="sldNum" sz="quarter" idx="12" hasCustomPrompt="1"/>
          </p:nvPr>
        </p:nvSpPr>
        <p:spPr/>
        <p:txBody>
          <a:bodyPr/>
          <a:lstStyle>
            <a:lvl1pPr>
              <a:defRPr/>
            </a:lvl1pPr>
          </a:lstStyle>
          <a:p>
            <a:pPr>
              <a:defRPr/>
            </a:pPr>
            <a:fld id="{28E9D8E6-642D-4DEB-BCDF-9643ED99FE87}" type="slidenum">
              <a:rPr lang="en-GB"/>
              <a:pPr>
                <a:defRPr/>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a:lvl1pPr>
          </a:lstStyle>
          <a:p>
            <a:r>
              <a:rPr lang="pt-PT"/>
              <a:t>Clique para editar o estilo do título principal</a:t>
            </a:r>
          </a:p>
        </p:txBody>
      </p:sp>
      <p:sp>
        <p:nvSpPr>
          <p:cNvPr id="3" name="Content Placeholder 2"/>
          <p:cNvSpPr>
            <a:spLocks noGrp="1"/>
          </p:cNvSpPr>
          <p:nvPr>
            <p:ph idx="1" hasCustomPrompt="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Text Placeholder 3"/>
          <p:cNvSpPr>
            <a:spLocks noGrp="1"/>
          </p:cNvSpPr>
          <p:nvPr>
            <p:ph type="body" sz="half" idx="2" hasCustomPrompt="1"/>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4CA01440-3087-43EC-8F14-40537B690429}" type="datetimeFigureOut">
              <a:rPr lang="en-US"/>
              <a:pPr>
                <a:defRPr/>
              </a:pPr>
              <a:t>9/6/2018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72945C87-FA51-4F94-B007-86786A8A9666}" type="slidenum">
              <a:rPr lang="en-GB"/>
              <a:pPr>
                <a:defRPr/>
              </a:pPr>
              <a:t>‹nº›</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2000" b="1"/>
            </a:lvl1pPr>
          </a:lstStyle>
          <a:p>
            <a:r>
              <a:rPr lang="pt-PT"/>
              <a:t>Clique para editar o estilo do título principal</a:t>
            </a:r>
          </a:p>
        </p:txBody>
      </p:sp>
      <p:sp>
        <p:nvSpPr>
          <p:cNvPr id="3" name="Picture Placeholder 2"/>
          <p:cNvSpPr>
            <a:spLocks noGrp="1"/>
          </p:cNvSpPr>
          <p:nvPr>
            <p:ph type="pic" idx="1" hasCustomPrompt="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hasCustomPrompt="1"/>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a:t>Clique para editar os estilos de texto principais</a:t>
            </a:r>
          </a:p>
        </p:txBody>
      </p:sp>
      <p:sp>
        <p:nvSpPr>
          <p:cNvPr id="5" name="Date Placeholder 3"/>
          <p:cNvSpPr>
            <a:spLocks noGrp="1"/>
          </p:cNvSpPr>
          <p:nvPr>
            <p:ph type="dt" sz="half" idx="10" hasCustomPrompt="1"/>
          </p:nvPr>
        </p:nvSpPr>
        <p:spPr/>
        <p:txBody>
          <a:bodyPr/>
          <a:lstStyle>
            <a:lvl1pPr>
              <a:defRPr/>
            </a:lvl1pPr>
          </a:lstStyle>
          <a:p>
            <a:pPr>
              <a:defRPr/>
            </a:pPr>
            <a:fld id="{A68F235D-C3AC-4091-ACEC-40D17B932435}" type="datetimeFigureOut">
              <a:rPr lang="en-US"/>
              <a:pPr>
                <a:defRPr/>
              </a:pPr>
              <a:t>9/6/2018</a:t>
            </a:fld>
            <a:endParaRPr lang="en-US"/>
          </a:p>
        </p:txBody>
      </p:sp>
      <p:sp>
        <p:nvSpPr>
          <p:cNvPr id="6" name="Footer Placeholder 4"/>
          <p:cNvSpPr>
            <a:spLocks noGrp="1"/>
          </p:cNvSpPr>
          <p:nvPr>
            <p:ph type="ftr" sz="quarter" idx="11" hasCustomPrompt="1"/>
          </p:nvPr>
        </p:nvSpPr>
        <p:spPr/>
        <p:txBody>
          <a:bodyPr/>
          <a:lstStyle>
            <a:lvl1pPr>
              <a:defRPr/>
            </a:lvl1pPr>
          </a:lstStyle>
          <a:p>
            <a:pPr>
              <a:defRPr/>
            </a:pPr>
            <a:endParaRPr lang="en-GB"/>
          </a:p>
        </p:txBody>
      </p:sp>
      <p:sp>
        <p:nvSpPr>
          <p:cNvPr id="7" name="Slide Number Placeholder 5"/>
          <p:cNvSpPr>
            <a:spLocks noGrp="1"/>
          </p:cNvSpPr>
          <p:nvPr>
            <p:ph type="sldNum" sz="quarter" idx="12" hasCustomPrompt="1"/>
          </p:nvPr>
        </p:nvSpPr>
        <p:spPr/>
        <p:txBody>
          <a:bodyPr/>
          <a:lstStyle>
            <a:lvl1pPr>
              <a:defRPr/>
            </a:lvl1pPr>
          </a:lstStyle>
          <a:p>
            <a:pPr>
              <a:defRPr/>
            </a:pPr>
            <a:fld id="{4B13730F-A79A-48AE-B0C6-9917F2ECFAB7}" type="slidenum">
              <a:rPr lang="en-GB"/>
              <a:pPr>
                <a:defRPr/>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hasCustomPrompt="1"/>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1027" name="Text Placeholder 2"/>
          <p:cNvSpPr>
            <a:spLocks noGrp="1"/>
          </p:cNvSpPr>
          <p:nvPr>
            <p:ph type="body" idx="1" hasCustomPrompt="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hasCustomPrompt="1"/>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573A0EB-D3B0-4B45-9D74-C24DB8437883}" type="datetimeFigureOut">
              <a:rPr lang="en-US"/>
              <a:pPr>
                <a:defRPr/>
              </a:pPr>
              <a:t>9/6/2018</a:t>
            </a:fld>
            <a:endParaRPr lang="en-US"/>
          </a:p>
        </p:txBody>
      </p:sp>
      <p:sp>
        <p:nvSpPr>
          <p:cNvPr id="5" name="Footer Placeholder 4"/>
          <p:cNvSpPr>
            <a:spLocks noGrp="1"/>
          </p:cNvSpPr>
          <p:nvPr>
            <p:ph type="ftr" sz="quarter" idx="3" hasCustomPrompt="1"/>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hasCustomPrompt="1"/>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15D8A82-C176-410A-8A08-BE156C0DE0E2}" type="slidenum">
              <a:rPr lang="en-GB"/>
              <a:pPr>
                <a:defRPr/>
              </a:pPr>
              <a:t>‹nº›</a:t>
            </a:fld>
            <a:endParaRPr lang="en-GB"/>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hasCustomPrompt="1"/>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a:t>Clique para editar o estilo do título principal</a:t>
            </a:r>
          </a:p>
        </p:txBody>
      </p:sp>
      <p:sp>
        <p:nvSpPr>
          <p:cNvPr id="2051" name="Text Placeholder 2"/>
          <p:cNvSpPr>
            <a:spLocks noGrp="1"/>
          </p:cNvSpPr>
          <p:nvPr>
            <p:ph type="body" idx="1" hasCustomPrompt="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a:t>Clique para editar os estilos de texto principais</a:t>
            </a:r>
          </a:p>
          <a:p>
            <a:pPr lvl="1"/>
            <a:r>
              <a:rPr lang="pt-PT"/>
              <a:t>Segundo nível</a:t>
            </a:r>
          </a:p>
          <a:p>
            <a:pPr lvl="2"/>
            <a:r>
              <a:rPr lang="pt-PT"/>
              <a:t>Terceiro nível</a:t>
            </a:r>
          </a:p>
          <a:p>
            <a:pPr lvl="3"/>
            <a:r>
              <a:rPr lang="pt-PT"/>
              <a:t>Quarto nível</a:t>
            </a:r>
          </a:p>
          <a:p>
            <a:pPr lvl="4"/>
            <a:r>
              <a:rPr lang="pt-PT"/>
              <a:t>Quinto nível</a:t>
            </a:r>
          </a:p>
        </p:txBody>
      </p:sp>
      <p:sp>
        <p:nvSpPr>
          <p:cNvPr id="4" name="Date Placeholder 3"/>
          <p:cNvSpPr>
            <a:spLocks noGrp="1"/>
          </p:cNvSpPr>
          <p:nvPr>
            <p:ph type="dt" sz="half" idx="2" hasCustomPrompt="1"/>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pt-PT"/>
              <a:t>8 de janeiro</a:t>
            </a:r>
          </a:p>
        </p:txBody>
      </p:sp>
      <p:sp>
        <p:nvSpPr>
          <p:cNvPr id="5" name="Footer Placeholder 4"/>
          <p:cNvSpPr>
            <a:spLocks noGrp="1"/>
          </p:cNvSpPr>
          <p:nvPr>
            <p:ph type="ftr" sz="quarter" idx="3" hasCustomPrompt="1"/>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6" name="Slide Number Placeholder 5"/>
          <p:cNvSpPr>
            <a:spLocks noGrp="1"/>
          </p:cNvSpPr>
          <p:nvPr>
            <p:ph type="sldNum" sz="quarter" idx="4" hasCustomPrompt="1"/>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7412836-1691-44A1-B95B-515C2095E2D1}" type="slidenum">
              <a:rPr lang="en-GB"/>
              <a:pPr>
                <a:defRPr/>
              </a:pPr>
              <a:t>‹nº›</a:t>
            </a:fld>
            <a:endParaRPr lang="en-GB"/>
          </a:p>
        </p:txBody>
      </p:sp>
    </p:spTree>
  </p:cSld>
  <p:clrMap bg1="lt1" tx1="dk1" bg2="lt2" tx2="dk2" accent1="accent1" accent2="accent2" accent3="accent3" accent4="accent4" accent5="accent5" accent6="accent6" hlink="hlink" folHlink="folHlink"/>
  <p:sldLayoutIdLst>
    <p:sldLayoutId id="2147483833" r:id="rId1"/>
    <p:sldLayoutId id="2147483834" r:id="rId2"/>
    <p:sldLayoutId id="2147483835" r:id="rId3"/>
    <p:sldLayoutId id="2147483836" r:id="rId4"/>
    <p:sldLayoutId id="2147483837" r:id="rId5"/>
    <p:sldLayoutId id="2147483838" r:id="rId6"/>
    <p:sldLayoutId id="2147483839" r:id="rId7"/>
    <p:sldLayoutId id="2147483840" r:id="rId8"/>
    <p:sldLayoutId id="2147483841" r:id="rId9"/>
    <p:sldLayoutId id="2147483842" r:id="rId10"/>
    <p:sldLayoutId id="2147483843" r:id="rId11"/>
    <p:sldLayoutId id="2147483844"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1772816"/>
            <a:ext cx="7772400" cy="2468837"/>
          </a:xfrm>
        </p:spPr>
        <p:txBody>
          <a:bodyPr>
            <a:normAutofit/>
          </a:bodyPr>
          <a:lstStyle/>
          <a:p>
            <a:r>
              <a:rPr lang="pt-PT" sz="4000" b="1"/>
              <a:t>Competências de formação</a:t>
            </a:r>
          </a:p>
        </p:txBody>
      </p:sp>
      <p:sp>
        <p:nvSpPr>
          <p:cNvPr id="3" name="Subtitle 2"/>
          <p:cNvSpPr>
            <a:spLocks noGrp="1"/>
          </p:cNvSpPr>
          <p:nvPr>
            <p:ph type="subTitle" idx="1"/>
          </p:nvPr>
        </p:nvSpPr>
        <p:spPr>
          <a:xfrm>
            <a:off x="1371600" y="3356992"/>
            <a:ext cx="6400800" cy="1752600"/>
          </a:xfrm>
        </p:spPr>
        <p:txBody>
          <a:bodyPr>
            <a:normAutofit/>
          </a:bodyPr>
          <a:lstStyle/>
          <a:p>
            <a:r>
              <a:rPr lang="pt-PT">
                <a:solidFill>
                  <a:schemeClr val="bg1">
                    <a:lumMod val="65000"/>
                  </a:schemeClr>
                </a:solidFill>
              </a:rPr>
              <a:t>Sessão 1.1.5</a:t>
            </a:r>
          </a:p>
          <a:p>
            <a:r>
              <a:rPr lang="pt-PT">
                <a:solidFill>
                  <a:schemeClr val="bg1">
                    <a:lumMod val="65000"/>
                  </a:schemeClr>
                </a:solidFill>
              </a:rPr>
              <a:t>Bom orador/Mau orador</a:t>
            </a:r>
          </a:p>
          <a:p>
            <a:r>
              <a:rPr lang="pt-PT">
                <a:solidFill>
                  <a:schemeClr val="bg1">
                    <a:lumMod val="65000"/>
                  </a:schemeClr>
                </a:solidFill>
              </a:rPr>
              <a:t>Feedback</a:t>
            </a:r>
          </a:p>
        </p:txBody>
      </p:sp>
      <p:pic>
        <p:nvPicPr>
          <p:cNvPr id="6" name="Picture 5" descr="Z:\0_C-PROC\0_Admin\Funded EU+COE - Implemented COE quadri.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476672"/>
            <a:ext cx="5904656" cy="1296144"/>
          </a:xfrm>
          <a:prstGeom prst="rect">
            <a:avLst/>
          </a:prstGeom>
          <a:noFill/>
          <a:ln>
            <a:noFill/>
          </a:ln>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a:t>
            </a:fld>
            <a:endParaRPr lang="en-US" altLang="en-US" sz="1200">
              <a:solidFill>
                <a:srgbClr val="898989"/>
              </a:solidFill>
            </a:endParaRPr>
          </a:p>
        </p:txBody>
      </p:sp>
    </p:spTree>
    <p:extLst>
      <p:ext uri="{BB962C8B-B14F-4D97-AF65-F5344CB8AC3E}">
        <p14:creationId xmlns:p14="http://schemas.microsoft.com/office/powerpoint/2010/main" val="37615228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pt-PT" b="1"/>
              <a:t>Feedback</a:t>
            </a:r>
          </a:p>
        </p:txBody>
      </p:sp>
      <p:sp>
        <p:nvSpPr>
          <p:cNvPr id="23555" name="Rectangle 3"/>
          <p:cNvSpPr>
            <a:spLocks noGrp="1" noChangeArrowheads="1"/>
          </p:cNvSpPr>
          <p:nvPr>
            <p:ph idx="1"/>
          </p:nvPr>
        </p:nvSpPr>
        <p:spPr/>
        <p:txBody>
          <a:bodyPr/>
          <a:lstStyle/>
          <a:p>
            <a:pPr eaLnBrk="1" hangingPunct="1"/>
            <a:r>
              <a:rPr lang="pt-PT"/>
              <a:t>Como dar feedback construtivo?</a:t>
            </a:r>
          </a:p>
          <a:p>
            <a:pPr lvl="1" eaLnBrk="1" hangingPunct="1"/>
            <a:r>
              <a:rPr lang="pt-PT"/>
              <a:t>Seja específico</a:t>
            </a:r>
          </a:p>
          <a:p>
            <a:pPr lvl="1" eaLnBrk="1" hangingPunct="1"/>
            <a:r>
              <a:rPr lang="pt-PT"/>
              <a:t>Descreva comportamentos, não julgamento sobre o comportamento</a:t>
            </a:r>
          </a:p>
          <a:p>
            <a:pPr eaLnBrk="1" hangingPunct="1"/>
            <a:r>
              <a:rPr lang="pt-PT"/>
              <a:t>E se muitas coisas estiverem erradas?</a:t>
            </a:r>
          </a:p>
          <a:p>
            <a:pPr lvl="1" eaLnBrk="1" hangingPunct="1"/>
            <a:r>
              <a:rPr lang="pt-PT"/>
              <a:t>Não dê feedback sobre tudo</a:t>
            </a:r>
          </a:p>
          <a:p>
            <a:pPr lvl="1" eaLnBrk="1" hangingPunct="1"/>
            <a:r>
              <a:rPr lang="pt-PT"/>
              <a:t>Concentre-se nos itens mais importantes</a:t>
            </a:r>
          </a:p>
        </p:txBody>
      </p:sp>
      <p:sp>
        <p:nvSpPr>
          <p:cNvPr id="4"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10</a:t>
            </a:fld>
            <a:endParaRPr lang="en-US" altLang="en-US" sz="1200">
              <a:solidFill>
                <a:srgbClr val="898989"/>
              </a:solidFill>
            </a:endParaRPr>
          </a:p>
        </p:txBody>
      </p:sp>
    </p:spTree>
    <p:extLst>
      <p:ext uri="{BB962C8B-B14F-4D97-AF65-F5344CB8AC3E}">
        <p14:creationId xmlns:p14="http://schemas.microsoft.com/office/powerpoint/2010/main" val="6123656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pt-PT" b="1"/>
              <a:t>Feedback definido</a:t>
            </a:r>
          </a:p>
        </p:txBody>
      </p:sp>
      <p:sp>
        <p:nvSpPr>
          <p:cNvPr id="23555" name="Rectangle 3"/>
          <p:cNvSpPr>
            <a:spLocks noGrp="1" noChangeArrowheads="1"/>
          </p:cNvSpPr>
          <p:nvPr>
            <p:ph idx="1"/>
          </p:nvPr>
        </p:nvSpPr>
        <p:spPr/>
        <p:txBody>
          <a:bodyPr/>
          <a:lstStyle/>
          <a:p>
            <a:pPr marL="0" indent="0" eaLnBrk="1" hangingPunct="1">
              <a:buNone/>
            </a:pPr>
            <a:r>
              <a:rPr lang="pt-PT"/>
              <a:t>Feedback eficaz é…</a:t>
            </a:r>
          </a:p>
          <a:p>
            <a:pPr eaLnBrk="1" hangingPunct="1"/>
            <a:r>
              <a:rPr lang="pt-PT"/>
              <a:t>Oportuno</a:t>
            </a:r>
          </a:p>
          <a:p>
            <a:pPr eaLnBrk="1" hangingPunct="1"/>
            <a:r>
              <a:rPr lang="pt-PT"/>
              <a:t>Específico</a:t>
            </a:r>
          </a:p>
          <a:p>
            <a:pPr eaLnBrk="1" hangingPunct="1"/>
            <a:r>
              <a:rPr lang="pt-PT"/>
              <a:t>Descritivo</a:t>
            </a:r>
          </a:p>
          <a:p>
            <a:pPr eaLnBrk="1" hangingPunct="1"/>
            <a:r>
              <a:rPr lang="pt-PT"/>
              <a:t>Relevante</a:t>
            </a:r>
          </a:p>
          <a:p>
            <a:pPr eaLnBrk="1" hangingPunct="1"/>
            <a:r>
              <a:rPr lang="pt-PT"/>
              <a:t>Útil</a:t>
            </a:r>
          </a:p>
          <a:p>
            <a:pPr eaLnBrk="1" hangingPunct="1"/>
            <a:r>
              <a:rPr lang="pt-PT"/>
              <a:t>Realista</a:t>
            </a:r>
          </a:p>
        </p:txBody>
      </p:sp>
      <p:pic>
        <p:nvPicPr>
          <p:cNvPr id="2" name="Picture 1"/>
          <p:cNvPicPr>
            <a:picLocks noChangeAspect="1"/>
          </p:cNvPicPr>
          <p:nvPr/>
        </p:nvPicPr>
        <p:blipFill>
          <a:blip r:embed="rId3"/>
          <a:stretch>
            <a:fillRect/>
          </a:stretch>
        </p:blipFill>
        <p:spPr>
          <a:xfrm>
            <a:off x="5189529" y="3090495"/>
            <a:ext cx="3934420" cy="3767505"/>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11</a:t>
            </a:fld>
            <a:endParaRPr lang="en-US" altLang="en-US" sz="1200">
              <a:solidFill>
                <a:srgbClr val="898989"/>
              </a:solidFill>
            </a:endParaRPr>
          </a:p>
        </p:txBody>
      </p:sp>
    </p:spTree>
    <p:extLst>
      <p:ext uri="{BB962C8B-B14F-4D97-AF65-F5344CB8AC3E}">
        <p14:creationId xmlns:p14="http://schemas.microsoft.com/office/powerpoint/2010/main" val="34202626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pt-PT" b="1"/>
              <a:t>Exercício de Feedback</a:t>
            </a:r>
          </a:p>
        </p:txBody>
      </p:sp>
      <p:sp>
        <p:nvSpPr>
          <p:cNvPr id="3" name="Content Placeholder 2"/>
          <p:cNvSpPr>
            <a:spLocks noGrp="1"/>
          </p:cNvSpPr>
          <p:nvPr>
            <p:ph idx="1"/>
          </p:nvPr>
        </p:nvSpPr>
        <p:spPr>
          <a:xfrm>
            <a:off x="611560" y="1844824"/>
            <a:ext cx="8064896" cy="4608512"/>
          </a:xfrm>
        </p:spPr>
        <p:txBody>
          <a:bodyPr/>
          <a:lstStyle/>
          <a:p>
            <a:pPr marL="0" indent="0">
              <a:buNone/>
            </a:pPr>
            <a:r>
              <a:rPr lang="pt-PT" b="1"/>
              <a:t>Cenário 1</a:t>
            </a:r>
          </a:p>
          <a:p>
            <a:pPr marL="0" indent="0">
              <a:buNone/>
            </a:pPr>
            <a:r>
              <a:rPr lang="pt-PT"/>
              <a:t>É um aluno desta turma e um membro de uma equipa de trabalho de 3 pessoas. Um membro começou a chegar atrasado às reuniões. A situação não está fora de controlo, mas pode olhar para frente e ver muito trabalho por fazer, onde cada membro da equipa será necessário.  Dê ao aluno um feedback negativo, mas construtivo.</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fld id="{B33E2EF3-ADC9-470B-B2CE-4BEDEB6C8EEF}" type="slidenum">
              <a:rPr lang="en-US" altLang="en-US" sz="1200" smtClean="0">
                <a:solidFill>
                  <a:srgbClr val="898989"/>
                </a:solidFill>
              </a:rPr>
              <a:pPr algn="r" eaLnBrk="1" hangingPunct="1">
                <a:spcBef>
                  <a:spcPct val="0"/>
                </a:spcBef>
                <a:buFontTx/>
                <a:buNone/>
              </a:pPr>
              <a:t>12</a:t>
            </a:fld>
            <a:endParaRPr lang="en-US" altLang="en-US" sz="1200">
              <a:solidFill>
                <a:srgbClr val="898989"/>
              </a:solidFill>
            </a:endParaRPr>
          </a:p>
        </p:txBody>
      </p:sp>
    </p:spTree>
    <p:extLst>
      <p:ext uri="{BB962C8B-B14F-4D97-AF65-F5344CB8AC3E}">
        <p14:creationId xmlns:p14="http://schemas.microsoft.com/office/powerpoint/2010/main" val="1666471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pt-PT" b="1"/>
              <a:t>Exercício de Feedback</a:t>
            </a:r>
          </a:p>
        </p:txBody>
      </p:sp>
      <p:sp>
        <p:nvSpPr>
          <p:cNvPr id="3" name="Content Placeholder 2"/>
          <p:cNvSpPr>
            <a:spLocks noGrp="1"/>
          </p:cNvSpPr>
          <p:nvPr>
            <p:ph idx="1"/>
          </p:nvPr>
        </p:nvSpPr>
        <p:spPr>
          <a:xfrm>
            <a:off x="611560" y="1844824"/>
            <a:ext cx="8064896" cy="4608512"/>
          </a:xfrm>
        </p:spPr>
        <p:txBody>
          <a:bodyPr/>
          <a:lstStyle/>
          <a:p>
            <a:pPr marL="0" indent="0">
              <a:buNone/>
            </a:pPr>
            <a:r>
              <a:rPr lang="pt-PT" b="1"/>
              <a:t>Cenário 2</a:t>
            </a:r>
          </a:p>
          <a:p>
            <a:pPr marL="0" indent="0">
              <a:buNone/>
            </a:pPr>
            <a:r>
              <a:rPr lang="pt-PT"/>
              <a:t>É um aluno desta turma e um membro de uma equipa de trabalho de 3 pessoas. Um membro da equipa ao fazer apresentações fica consistentemente com as mãos nos bolsos, dando uma impressão negativa do interesse das equipas no projeto. Dê ao aluno um feedback negativo, mas construtivo.</a:t>
            </a:r>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fld id="{B33E2EF3-ADC9-470B-B2CE-4BEDEB6C8EEF}" type="slidenum">
              <a:rPr lang="en-US" altLang="en-US" sz="1200" smtClean="0">
                <a:solidFill>
                  <a:srgbClr val="898989"/>
                </a:solidFill>
              </a:rPr>
              <a:pPr algn="r" eaLnBrk="1" hangingPunct="1">
                <a:spcBef>
                  <a:spcPct val="0"/>
                </a:spcBef>
                <a:buFontTx/>
                <a:buNone/>
              </a:pPr>
              <a:t>13</a:t>
            </a:fld>
            <a:endParaRPr lang="en-US" altLang="en-US" sz="1200">
              <a:solidFill>
                <a:srgbClr val="898989"/>
              </a:solidFill>
            </a:endParaRPr>
          </a:p>
        </p:txBody>
      </p:sp>
    </p:spTree>
    <p:extLst>
      <p:ext uri="{BB962C8B-B14F-4D97-AF65-F5344CB8AC3E}">
        <p14:creationId xmlns:p14="http://schemas.microsoft.com/office/powerpoint/2010/main" val="854970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648072"/>
          </a:xfrm>
        </p:spPr>
        <p:txBody>
          <a:bodyPr/>
          <a:lstStyle/>
          <a:p>
            <a:r>
              <a:rPr lang="pt-PT" b="1"/>
              <a:t>Exercício de Feedback</a:t>
            </a:r>
          </a:p>
        </p:txBody>
      </p:sp>
      <p:sp>
        <p:nvSpPr>
          <p:cNvPr id="3" name="Content Placeholder 2"/>
          <p:cNvSpPr>
            <a:spLocks noGrp="1"/>
          </p:cNvSpPr>
          <p:nvPr>
            <p:ph idx="1"/>
          </p:nvPr>
        </p:nvSpPr>
        <p:spPr>
          <a:xfrm>
            <a:off x="611560" y="1844824"/>
            <a:ext cx="8064896" cy="4608512"/>
          </a:xfrm>
        </p:spPr>
        <p:txBody>
          <a:bodyPr/>
          <a:lstStyle/>
          <a:p>
            <a:pPr marL="0" indent="0">
              <a:buNone/>
            </a:pPr>
            <a:r>
              <a:rPr lang="pt-PT" b="1"/>
              <a:t>Cenário 3</a:t>
            </a:r>
          </a:p>
          <a:p>
            <a:pPr marL="0" indent="0">
              <a:buNone/>
            </a:pPr>
            <a:r>
              <a:rPr lang="pt-PT"/>
              <a:t>É um aluno desta turma e um membro de uma equipa de trabalho de 3 pessoas. Um membro da equipa falha consistentemente na apresentação dos resultados do seu projeto dentro do prazo, levando a notas mais baixas para a equipa no projeto. Dê ao aluno um feedback negativo, mas construtivo.</a:t>
            </a:r>
          </a:p>
        </p:txBody>
      </p:sp>
      <p:pic>
        <p:nvPicPr>
          <p:cNvPr id="4" name="Picture 3"/>
          <p:cNvPicPr>
            <a:picLocks noChangeAspect="1"/>
          </p:cNvPicPr>
          <p:nvPr/>
        </p:nvPicPr>
        <p:blipFill>
          <a:blip r:embed="rId2"/>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fld id="{B33E2EF3-ADC9-470B-B2CE-4BEDEB6C8EEF}" type="slidenum">
              <a:rPr lang="en-US" altLang="en-US" sz="1200" smtClean="0">
                <a:solidFill>
                  <a:srgbClr val="898989"/>
                </a:solidFill>
              </a:rPr>
              <a:pPr algn="r" eaLnBrk="1" hangingPunct="1">
                <a:spcBef>
                  <a:spcPct val="0"/>
                </a:spcBef>
                <a:buFontTx/>
                <a:buNone/>
              </a:pPr>
              <a:t>14</a:t>
            </a:fld>
            <a:endParaRPr lang="en-US" altLang="en-US" sz="1200">
              <a:solidFill>
                <a:srgbClr val="898989"/>
              </a:solidFill>
            </a:endParaRPr>
          </a:p>
        </p:txBody>
      </p:sp>
    </p:spTree>
    <p:extLst>
      <p:ext uri="{BB962C8B-B14F-4D97-AF65-F5344CB8AC3E}">
        <p14:creationId xmlns:p14="http://schemas.microsoft.com/office/powerpoint/2010/main" val="34970214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pt-PT" sz="5400" b="1"/>
              <a:t>Perguntas</a:t>
            </a:r>
          </a:p>
        </p:txBody>
      </p:sp>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15</a:t>
            </a:fld>
            <a:endParaRPr lang="en-US" altLang="en-US" sz="1200">
              <a:solidFill>
                <a:srgbClr val="898989"/>
              </a:solidFill>
            </a:endParaRPr>
          </a:p>
        </p:txBody>
      </p:sp>
    </p:spTree>
    <p:extLst>
      <p:ext uri="{BB962C8B-B14F-4D97-AF65-F5344CB8AC3E}">
        <p14:creationId xmlns:p14="http://schemas.microsoft.com/office/powerpoint/2010/main" val="2337138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pt-PT" b="1"/>
              <a:t>Controlar o seu nervosismo</a:t>
            </a:r>
          </a:p>
        </p:txBody>
      </p:sp>
      <p:sp>
        <p:nvSpPr>
          <p:cNvPr id="23555" name="Rectangle 3"/>
          <p:cNvSpPr>
            <a:spLocks noGrp="1" noChangeArrowheads="1"/>
          </p:cNvSpPr>
          <p:nvPr>
            <p:ph idx="1"/>
          </p:nvPr>
        </p:nvSpPr>
        <p:spPr>
          <a:xfrm>
            <a:off x="467544" y="1628800"/>
            <a:ext cx="8229600" cy="4525963"/>
          </a:xfrm>
        </p:spPr>
        <p:txBody>
          <a:bodyPr/>
          <a:lstStyle/>
          <a:p>
            <a:pPr eaLnBrk="1" hangingPunct="1"/>
            <a:r>
              <a:rPr lang="pt-PT"/>
              <a:t>Todos ficam nervosos</a:t>
            </a:r>
          </a:p>
          <a:p>
            <a:pPr eaLnBrk="1" hangingPunct="1"/>
            <a:r>
              <a:rPr lang="pt-PT"/>
              <a:t>Não se preocupe com isso</a:t>
            </a:r>
          </a:p>
          <a:p>
            <a:pPr eaLnBrk="1" hangingPunct="1"/>
            <a:r>
              <a:rPr lang="pt-PT"/>
              <a:t>Nervos controlados são benéficos</a:t>
            </a:r>
          </a:p>
          <a:p>
            <a:pPr eaLnBrk="1" hangingPunct="1"/>
            <a:r>
              <a:rPr lang="pt-PT"/>
              <a:t>Bem-vindo à adrenalina</a:t>
            </a:r>
          </a:p>
          <a:p>
            <a:pPr marL="0" indent="0" eaLnBrk="1" hangingPunct="1">
              <a:buNone/>
            </a:pPr>
            <a:endParaRPr lang="en-GB" dirty="0"/>
          </a:p>
          <a:p>
            <a:pPr marL="0" indent="0" eaLnBrk="1" hangingPunct="1">
              <a:buNone/>
            </a:pPr>
            <a:r>
              <a:rPr lang="pt-PT"/>
              <a:t>Quais são os sintomas de nervosismo?</a:t>
            </a:r>
          </a:p>
        </p:txBody>
      </p:sp>
      <p:pic>
        <p:nvPicPr>
          <p:cNvPr id="2" name="Picture 1"/>
          <p:cNvPicPr>
            <a:picLocks noChangeAspect="1"/>
          </p:cNvPicPr>
          <p:nvPr/>
        </p:nvPicPr>
        <p:blipFill>
          <a:blip r:embed="rId3"/>
          <a:stretch>
            <a:fillRect/>
          </a:stretch>
        </p:blipFill>
        <p:spPr>
          <a:xfrm>
            <a:off x="6725371" y="1772816"/>
            <a:ext cx="2400300" cy="2743200"/>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16</a:t>
            </a:fld>
            <a:endParaRPr lang="en-US" altLang="en-US" sz="1200">
              <a:solidFill>
                <a:srgbClr val="898989"/>
              </a:solidFill>
            </a:endParaRPr>
          </a:p>
        </p:txBody>
      </p:sp>
    </p:spTree>
    <p:extLst>
      <p:ext uri="{BB962C8B-B14F-4D97-AF65-F5344CB8AC3E}">
        <p14:creationId xmlns:p14="http://schemas.microsoft.com/office/powerpoint/2010/main" val="20965752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pt-PT" b="1"/>
              <a:t>Controlar o seu nervosismo</a:t>
            </a:r>
          </a:p>
        </p:txBody>
      </p:sp>
      <p:sp>
        <p:nvSpPr>
          <p:cNvPr id="23555" name="Rectangle 3"/>
          <p:cNvSpPr>
            <a:spLocks noGrp="1" noChangeArrowheads="1"/>
          </p:cNvSpPr>
          <p:nvPr>
            <p:ph idx="1"/>
          </p:nvPr>
        </p:nvSpPr>
        <p:spPr>
          <a:xfrm>
            <a:off x="467544" y="1628801"/>
            <a:ext cx="8229600" cy="3240359"/>
          </a:xfrm>
        </p:spPr>
        <p:txBody>
          <a:bodyPr/>
          <a:lstStyle/>
          <a:p>
            <a:pPr eaLnBrk="1" hangingPunct="1"/>
            <a:r>
              <a:rPr lang="pt-PT"/>
              <a:t>Mais experiência = menos nervos</a:t>
            </a:r>
          </a:p>
          <a:p>
            <a:pPr eaLnBrk="1" hangingPunct="1"/>
            <a:r>
              <a:rPr lang="pt-PT"/>
              <a:t>Ensaie a apresentação (não memorize)</a:t>
            </a:r>
          </a:p>
          <a:p>
            <a:pPr eaLnBrk="1" hangingPunct="1"/>
            <a:r>
              <a:rPr lang="pt-PT"/>
              <a:t>Receba na turma individualmente</a:t>
            </a:r>
          </a:p>
          <a:p>
            <a:pPr eaLnBrk="1" hangingPunct="1"/>
            <a:r>
              <a:rPr lang="pt-PT"/>
              <a:t>Envolva o grupo em atividades</a:t>
            </a:r>
          </a:p>
          <a:p>
            <a:pPr eaLnBrk="1" hangingPunct="1"/>
            <a:r>
              <a:rPr lang="pt-PT"/>
              <a:t>Prepare a sala de aula na noite anterior</a:t>
            </a:r>
          </a:p>
        </p:txBody>
      </p:sp>
      <p:pic>
        <p:nvPicPr>
          <p:cNvPr id="3" name="Picture 2"/>
          <p:cNvPicPr>
            <a:picLocks noChangeAspect="1"/>
          </p:cNvPicPr>
          <p:nvPr/>
        </p:nvPicPr>
        <p:blipFill>
          <a:blip r:embed="rId3"/>
          <a:stretch>
            <a:fillRect/>
          </a:stretch>
        </p:blipFill>
        <p:spPr>
          <a:xfrm>
            <a:off x="2339752" y="4823533"/>
            <a:ext cx="4932040" cy="2034467"/>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17</a:t>
            </a:fld>
            <a:endParaRPr lang="en-US" altLang="en-US" sz="1200">
              <a:solidFill>
                <a:srgbClr val="898989"/>
              </a:solidFill>
            </a:endParaRPr>
          </a:p>
        </p:txBody>
      </p:sp>
    </p:spTree>
    <p:extLst>
      <p:ext uri="{BB962C8B-B14F-4D97-AF65-F5344CB8AC3E}">
        <p14:creationId xmlns:p14="http://schemas.microsoft.com/office/powerpoint/2010/main" val="3321986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pt-PT" b="1"/>
              <a:t>Controlar o seu nervosismo</a:t>
            </a:r>
          </a:p>
        </p:txBody>
      </p:sp>
      <p:sp>
        <p:nvSpPr>
          <p:cNvPr id="23555" name="Rectangle 3"/>
          <p:cNvSpPr>
            <a:spLocks noGrp="1" noChangeArrowheads="1"/>
          </p:cNvSpPr>
          <p:nvPr>
            <p:ph idx="1"/>
          </p:nvPr>
        </p:nvSpPr>
        <p:spPr>
          <a:xfrm>
            <a:off x="485775" y="1312218"/>
            <a:ext cx="8229600" cy="3240359"/>
          </a:xfrm>
        </p:spPr>
        <p:txBody>
          <a:bodyPr/>
          <a:lstStyle/>
          <a:p>
            <a:pPr eaLnBrk="1" hangingPunct="1"/>
            <a:r>
              <a:rPr lang="pt-PT" sz="2800" dirty="0"/>
              <a:t>Chegue cedo e verifique o equipamento</a:t>
            </a:r>
          </a:p>
          <a:p>
            <a:pPr eaLnBrk="1" hangingPunct="1"/>
            <a:r>
              <a:rPr lang="pt-PT" sz="2800" dirty="0"/>
              <a:t>Aja com entusiasmo e confiança</a:t>
            </a:r>
          </a:p>
          <a:p>
            <a:pPr eaLnBrk="1" hangingPunct="1"/>
            <a:r>
              <a:rPr lang="pt-PT" sz="2800" dirty="0"/>
              <a:t>O seu comportamento pode mudar os seus sentimentos</a:t>
            </a:r>
          </a:p>
          <a:p>
            <a:pPr eaLnBrk="1" hangingPunct="1"/>
            <a:r>
              <a:rPr lang="pt-PT" sz="2800" dirty="0"/>
              <a:t>Se (quando) as coisas correrem mal - não entre em pânico</a:t>
            </a:r>
          </a:p>
          <a:p>
            <a:pPr eaLnBrk="1" hangingPunct="1"/>
            <a:r>
              <a:rPr lang="pt-PT" sz="2800" dirty="0"/>
              <a:t>Não se leve a si nem a função muito a sério</a:t>
            </a:r>
          </a:p>
          <a:p>
            <a:pPr eaLnBrk="1" hangingPunct="1"/>
            <a:r>
              <a:rPr lang="pt-PT" sz="2800" dirty="0"/>
              <a:t>Utilize imagens mentais para incutir confiança</a:t>
            </a:r>
          </a:p>
        </p:txBody>
      </p:sp>
      <p:pic>
        <p:nvPicPr>
          <p:cNvPr id="2" name="Picture 1"/>
          <p:cNvPicPr>
            <a:picLocks noChangeAspect="1"/>
          </p:cNvPicPr>
          <p:nvPr/>
        </p:nvPicPr>
        <p:blipFill>
          <a:blip r:embed="rId3"/>
          <a:stretch>
            <a:fillRect/>
          </a:stretch>
        </p:blipFill>
        <p:spPr>
          <a:xfrm>
            <a:off x="3491880" y="5385890"/>
            <a:ext cx="2289950" cy="1472110"/>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18</a:t>
            </a:fld>
            <a:endParaRPr lang="en-US" altLang="en-US" sz="1200">
              <a:solidFill>
                <a:srgbClr val="898989"/>
              </a:solidFill>
            </a:endParaRPr>
          </a:p>
        </p:txBody>
      </p:sp>
    </p:spTree>
    <p:extLst>
      <p:ext uri="{BB962C8B-B14F-4D97-AF65-F5344CB8AC3E}">
        <p14:creationId xmlns:p14="http://schemas.microsoft.com/office/powerpoint/2010/main" val="19632639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Objetivos da sessão</a:t>
            </a:r>
          </a:p>
        </p:txBody>
      </p:sp>
      <p:sp>
        <p:nvSpPr>
          <p:cNvPr id="5" name="Rectangle 3"/>
          <p:cNvSpPr>
            <a:spLocks noGrp="1" noChangeArrowheads="1"/>
          </p:cNvSpPr>
          <p:nvPr>
            <p:ph idx="1"/>
          </p:nvPr>
        </p:nvSpPr>
        <p:spPr/>
        <p:txBody>
          <a:bodyPr>
            <a:normAutofit/>
          </a:bodyPr>
          <a:lstStyle/>
          <a:p>
            <a:pPr marL="0" indent="0">
              <a:lnSpc>
                <a:spcPct val="90000"/>
              </a:lnSpc>
              <a:buNone/>
            </a:pPr>
            <a:r>
              <a:rPr lang="pt-PT" sz="2800"/>
              <a:t>No final destas sessões, os delegados serão capazes de:</a:t>
            </a:r>
          </a:p>
          <a:p>
            <a:pPr eaLnBrk="1" hangingPunct="1">
              <a:lnSpc>
                <a:spcPct val="90000"/>
              </a:lnSpc>
            </a:pPr>
            <a:r>
              <a:rPr lang="pt-PT" sz="2800"/>
              <a:t>Identificar as características de boa (e fraca) apresentação</a:t>
            </a:r>
          </a:p>
          <a:p>
            <a:pPr eaLnBrk="1" hangingPunct="1">
              <a:lnSpc>
                <a:spcPct val="90000"/>
              </a:lnSpc>
            </a:pPr>
            <a:r>
              <a:rPr lang="pt-PT" sz="2800"/>
              <a:t>Explicar o objetivo e valor do feedback</a:t>
            </a:r>
          </a:p>
          <a:p>
            <a:pPr eaLnBrk="1" hangingPunct="1">
              <a:lnSpc>
                <a:spcPct val="90000"/>
              </a:lnSpc>
            </a:pPr>
            <a:r>
              <a:rPr lang="pt-PT" sz="2800"/>
              <a:t>Aplicar métodos para controlar o seu nervosismo</a:t>
            </a:r>
          </a:p>
        </p:txBody>
      </p:sp>
      <p:pic>
        <p:nvPicPr>
          <p:cNvPr id="6" name="Picture 5"/>
          <p:cNvPicPr>
            <a:picLocks noChangeAspect="1"/>
          </p:cNvPicPr>
          <p:nvPr/>
        </p:nvPicPr>
        <p:blipFill>
          <a:blip r:embed="rId3"/>
          <a:stretch>
            <a:fillRect/>
          </a:stretch>
        </p:blipFill>
        <p:spPr>
          <a:xfrm>
            <a:off x="0" y="4593166"/>
            <a:ext cx="3279387" cy="2182283"/>
          </a:xfrm>
          <a:prstGeom prst="rect">
            <a:avLst/>
          </a:prstGeom>
        </p:spPr>
      </p:pic>
      <p:sp>
        <p:nvSpPr>
          <p:cNvPr id="7"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19</a:t>
            </a:fld>
            <a:endParaRPr lang="en-US" altLang="en-US" sz="1200">
              <a:solidFill>
                <a:srgbClr val="898989"/>
              </a:solidFill>
            </a:endParaRPr>
          </a:p>
        </p:txBody>
      </p:sp>
    </p:spTree>
    <p:extLst>
      <p:ext uri="{BB962C8B-B14F-4D97-AF65-F5344CB8AC3E}">
        <p14:creationId xmlns:p14="http://schemas.microsoft.com/office/powerpoint/2010/main" val="816406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75254"/>
            <a:ext cx="8229600" cy="1042384"/>
          </a:xfrm>
        </p:spPr>
        <p:txBody>
          <a:bodyPr>
            <a:normAutofit/>
          </a:bodyPr>
          <a:lstStyle/>
          <a:p>
            <a:r>
              <a:rPr lang="pt-PT" b="1"/>
              <a:t>Objetivos da sessão</a:t>
            </a:r>
          </a:p>
        </p:txBody>
      </p:sp>
      <p:sp>
        <p:nvSpPr>
          <p:cNvPr id="5" name="Rectangle 3"/>
          <p:cNvSpPr>
            <a:spLocks noGrp="1" noChangeArrowheads="1"/>
          </p:cNvSpPr>
          <p:nvPr>
            <p:ph idx="1"/>
          </p:nvPr>
        </p:nvSpPr>
        <p:spPr/>
        <p:txBody>
          <a:bodyPr>
            <a:normAutofit/>
          </a:bodyPr>
          <a:lstStyle/>
          <a:p>
            <a:pPr marL="0" indent="0">
              <a:lnSpc>
                <a:spcPct val="90000"/>
              </a:lnSpc>
              <a:buNone/>
            </a:pPr>
            <a:r>
              <a:rPr lang="pt-PT" sz="2800"/>
              <a:t>No final destas sessões, os delegados serão capazes de:</a:t>
            </a:r>
          </a:p>
          <a:p>
            <a:pPr eaLnBrk="1" hangingPunct="1">
              <a:lnSpc>
                <a:spcPct val="90000"/>
              </a:lnSpc>
            </a:pPr>
            <a:r>
              <a:rPr lang="pt-PT" sz="2800"/>
              <a:t>Identificar as características de boa (e fraca) apresentação</a:t>
            </a:r>
          </a:p>
          <a:p>
            <a:pPr eaLnBrk="1" hangingPunct="1">
              <a:lnSpc>
                <a:spcPct val="90000"/>
              </a:lnSpc>
            </a:pPr>
            <a:r>
              <a:rPr lang="pt-PT" sz="2800"/>
              <a:t>Explicar o objetivo e valor do feedback</a:t>
            </a:r>
          </a:p>
          <a:p>
            <a:pPr eaLnBrk="1" hangingPunct="1">
              <a:lnSpc>
                <a:spcPct val="90000"/>
              </a:lnSpc>
            </a:pPr>
            <a:r>
              <a:rPr lang="pt-PT" sz="2800"/>
              <a:t>Aplicar métodos para controlar o seu nervosismo</a:t>
            </a:r>
          </a:p>
        </p:txBody>
      </p:sp>
      <p:pic>
        <p:nvPicPr>
          <p:cNvPr id="6" name="Picture 5"/>
          <p:cNvPicPr>
            <a:picLocks noChangeAspect="1"/>
          </p:cNvPicPr>
          <p:nvPr/>
        </p:nvPicPr>
        <p:blipFill>
          <a:blip r:embed="rId3"/>
          <a:stretch>
            <a:fillRect/>
          </a:stretch>
        </p:blipFill>
        <p:spPr>
          <a:xfrm>
            <a:off x="0" y="4593166"/>
            <a:ext cx="3279387" cy="2182283"/>
          </a:xfrm>
          <a:prstGeom prst="rect">
            <a:avLst/>
          </a:prstGeom>
        </p:spPr>
      </p:pic>
      <p:sp>
        <p:nvSpPr>
          <p:cNvPr id="7"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2</a:t>
            </a:fld>
            <a:endParaRPr lang="en-US" altLang="en-US" sz="1200">
              <a:solidFill>
                <a:srgbClr val="898989"/>
              </a:solidFill>
            </a:endParaRPr>
          </a:p>
        </p:txBody>
      </p:sp>
    </p:spTree>
    <p:extLst>
      <p:ext uri="{BB962C8B-B14F-4D97-AF65-F5344CB8AC3E}">
        <p14:creationId xmlns:p14="http://schemas.microsoft.com/office/powerpoint/2010/main" val="2002953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pt-PT" sz="5400" b="1"/>
              <a:t>Perguntas</a:t>
            </a:r>
          </a:p>
        </p:txBody>
      </p:sp>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20</a:t>
            </a:fld>
            <a:endParaRPr lang="en-US" altLang="en-US" sz="1200">
              <a:solidFill>
                <a:srgbClr val="898989"/>
              </a:solidFill>
            </a:endParaRPr>
          </a:p>
        </p:txBody>
      </p:sp>
    </p:spTree>
    <p:extLst>
      <p:ext uri="{BB962C8B-B14F-4D97-AF65-F5344CB8AC3E}">
        <p14:creationId xmlns:p14="http://schemas.microsoft.com/office/powerpoint/2010/main" val="3665480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692150"/>
            <a:ext cx="8229600" cy="1371600"/>
          </a:xfrm>
          <a:noFill/>
        </p:spPr>
        <p:txBody>
          <a:bodyPr/>
          <a:lstStyle/>
          <a:p>
            <a:pPr eaLnBrk="1" hangingPunct="1"/>
            <a:r>
              <a:rPr lang="pt-PT" sz="4000" b="1"/>
              <a:t>Bom orador vs. Mau orador</a:t>
            </a:r>
          </a:p>
        </p:txBody>
      </p:sp>
      <p:sp>
        <p:nvSpPr>
          <p:cNvPr id="21509" name="Rectangle 4"/>
          <p:cNvSpPr>
            <a:spLocks noChangeArrowheads="1"/>
          </p:cNvSpPr>
          <p:nvPr/>
        </p:nvSpPr>
        <p:spPr bwMode="auto">
          <a:xfrm>
            <a:off x="1143000" y="5214938"/>
            <a:ext cx="6957392" cy="523875"/>
          </a:xfrm>
          <a:prstGeom prst="rect">
            <a:avLst/>
          </a:prstGeom>
          <a:noFill/>
          <a:ln w="9525">
            <a:noFill/>
            <a:miter lim="800000"/>
            <a:headEnd/>
            <a:tailEnd/>
          </a:ln>
        </p:spPr>
        <p:txBody>
          <a:bodyPr wrap="square" lIns="92075" tIns="46038" rIns="92075" bIns="46038" anchor="ctr">
            <a:spAutoFit/>
          </a:bodyPr>
          <a:lstStyle/>
          <a:p>
            <a:pPr algn="ctr" eaLnBrk="1" hangingPunct="1"/>
            <a:r>
              <a:rPr lang="pt-PT" sz="2800" b="1">
                <a:latin typeface="+mj-lt"/>
              </a:rPr>
              <a:t>As boas apresentações não se limitam a acontecer!</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2600" y="2692400"/>
            <a:ext cx="8178800" cy="1473200"/>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3</a:t>
            </a:fld>
            <a:endParaRPr lang="en-US" altLang="en-US" sz="1200">
              <a:solidFill>
                <a:srgbClr val="898989"/>
              </a:solidFill>
            </a:endParaRPr>
          </a:p>
        </p:txBody>
      </p:sp>
    </p:spTree>
    <p:extLst>
      <p:ext uri="{BB962C8B-B14F-4D97-AF65-F5344CB8AC3E}">
        <p14:creationId xmlns:p14="http://schemas.microsoft.com/office/powerpoint/2010/main" val="1503168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864096"/>
          </a:xfrm>
        </p:spPr>
        <p:txBody>
          <a:bodyPr/>
          <a:lstStyle/>
          <a:p>
            <a:r>
              <a:rPr lang="pt-PT" b="1"/>
              <a:t>Exercício de Apresentação</a:t>
            </a:r>
          </a:p>
        </p:txBody>
      </p:sp>
      <p:sp>
        <p:nvSpPr>
          <p:cNvPr id="3" name="Content Placeholder 2"/>
          <p:cNvSpPr>
            <a:spLocks noGrp="1"/>
          </p:cNvSpPr>
          <p:nvPr>
            <p:ph idx="1"/>
          </p:nvPr>
        </p:nvSpPr>
        <p:spPr>
          <a:xfrm>
            <a:off x="611560" y="1988840"/>
            <a:ext cx="8280920" cy="4093915"/>
          </a:xfrm>
        </p:spPr>
        <p:txBody>
          <a:bodyPr/>
          <a:lstStyle/>
          <a:p>
            <a:pPr marL="0" indent="0">
              <a:buNone/>
            </a:pPr>
            <a:r>
              <a:rPr lang="pt-PT"/>
              <a:t>Bom orador vs Mau orador</a:t>
            </a:r>
          </a:p>
          <a:p>
            <a:pPr marL="0" indent="0">
              <a:buNone/>
            </a:pPr>
            <a:endParaRPr lang="en-US" dirty="0"/>
          </a:p>
          <a:p>
            <a:pPr marL="0" indent="0">
              <a:buNone/>
            </a:pPr>
            <a:r>
              <a:rPr lang="pt-PT"/>
              <a:t>Utilizar o modelo e enumerar as características de um bom orador e um mau orador</a:t>
            </a:r>
          </a:p>
          <a:p>
            <a:pPr marL="0" indent="0">
              <a:buNone/>
            </a:pPr>
            <a:endParaRPr lang="en-US" dirty="0"/>
          </a:p>
          <a:p>
            <a:pPr marL="0" indent="0">
              <a:buNone/>
            </a:pPr>
            <a:r>
              <a:rPr lang="pt-PT"/>
              <a:t>Tempo permitido = 5 minutos</a:t>
            </a:r>
          </a:p>
          <a:p>
            <a:pPr marL="0" indent="0">
              <a:buNone/>
            </a:pPr>
            <a:endParaRPr lang="en-US" dirty="0"/>
          </a:p>
          <a:p>
            <a:pPr marL="0" indent="0">
              <a:buNone/>
            </a:pPr>
            <a:endParaRPr lang="en-US" dirty="0"/>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4</a:t>
            </a:fld>
            <a:endParaRPr lang="en-US" altLang="en-US" sz="1200">
              <a:solidFill>
                <a:srgbClr val="898989"/>
              </a:solidFill>
            </a:endParaRPr>
          </a:p>
        </p:txBody>
      </p:sp>
    </p:spTree>
    <p:extLst>
      <p:ext uri="{BB962C8B-B14F-4D97-AF65-F5344CB8AC3E}">
        <p14:creationId xmlns:p14="http://schemas.microsoft.com/office/powerpoint/2010/main" val="3356913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6768752" cy="864096"/>
          </a:xfrm>
        </p:spPr>
        <p:txBody>
          <a:bodyPr/>
          <a:lstStyle/>
          <a:p>
            <a:r>
              <a:rPr lang="pt-PT" b="1"/>
              <a:t>Exercício de Apresentação</a:t>
            </a:r>
          </a:p>
        </p:txBody>
      </p:sp>
      <p:sp>
        <p:nvSpPr>
          <p:cNvPr id="3" name="Content Placeholder 2"/>
          <p:cNvSpPr>
            <a:spLocks noGrp="1"/>
          </p:cNvSpPr>
          <p:nvPr>
            <p:ph idx="1"/>
          </p:nvPr>
        </p:nvSpPr>
        <p:spPr>
          <a:xfrm>
            <a:off x="611560" y="1196752"/>
            <a:ext cx="8280920" cy="4669979"/>
          </a:xfrm>
        </p:spPr>
        <p:txBody>
          <a:bodyPr/>
          <a:lstStyle/>
          <a:p>
            <a:pPr marL="0" indent="0">
              <a:buNone/>
            </a:pPr>
            <a:r>
              <a:rPr lang="pt-PT"/>
              <a:t>Agora divida em 2 grupos iguais</a:t>
            </a:r>
          </a:p>
          <a:p>
            <a:pPr marL="0" indent="0">
              <a:buNone/>
            </a:pPr>
            <a:r>
              <a:rPr lang="pt-PT"/>
              <a:t>Grupo 1 = bom orador</a:t>
            </a:r>
          </a:p>
          <a:p>
            <a:pPr marL="0" indent="0">
              <a:buNone/>
            </a:pPr>
            <a:r>
              <a:rPr lang="pt-PT"/>
              <a:t>Grupo 2 = mau orador</a:t>
            </a:r>
          </a:p>
          <a:p>
            <a:pPr marL="0" indent="0">
              <a:buNone/>
            </a:pPr>
            <a:endParaRPr lang="en-US" dirty="0"/>
          </a:p>
          <a:p>
            <a:r>
              <a:rPr lang="pt-PT"/>
              <a:t>Reúna resultados individuais</a:t>
            </a:r>
          </a:p>
          <a:p>
            <a:r>
              <a:rPr lang="pt-PT"/>
              <a:t>Apresente ao grupo</a:t>
            </a:r>
          </a:p>
          <a:p>
            <a:r>
              <a:rPr lang="pt-PT"/>
              <a:t>Utilize qualquer método que esteja disponível</a:t>
            </a:r>
          </a:p>
          <a:p>
            <a:r>
              <a:rPr lang="pt-PT"/>
              <a:t>Escolha se deseja utilizar 1 orador ou vários</a:t>
            </a:r>
          </a:p>
          <a:p>
            <a:r>
              <a:rPr lang="pt-PT"/>
              <a:t>DIVIRTA-SE!</a:t>
            </a:r>
          </a:p>
          <a:p>
            <a:pPr marL="0" indent="0">
              <a:buNone/>
            </a:pPr>
            <a:endParaRPr lang="en-US" dirty="0"/>
          </a:p>
          <a:p>
            <a:pPr marL="0" indent="0">
              <a:buNone/>
            </a:pPr>
            <a:endParaRPr lang="en-US" dirty="0"/>
          </a:p>
        </p:txBody>
      </p:sp>
      <p:pic>
        <p:nvPicPr>
          <p:cNvPr id="4" name="Picture 3"/>
          <p:cNvPicPr>
            <a:picLocks noChangeAspect="1"/>
          </p:cNvPicPr>
          <p:nvPr/>
        </p:nvPicPr>
        <p:blipFill>
          <a:blip r:embed="rId3"/>
          <a:stretch>
            <a:fillRect/>
          </a:stretch>
        </p:blipFill>
        <p:spPr>
          <a:xfrm>
            <a:off x="7227168" y="0"/>
            <a:ext cx="1916832" cy="1916832"/>
          </a:xfrm>
          <a:prstGeom prst="rect">
            <a:avLst/>
          </a:prstGeom>
        </p:spPr>
      </p:pic>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5</a:t>
            </a:fld>
            <a:endParaRPr lang="en-US" altLang="en-US" sz="1200">
              <a:solidFill>
                <a:srgbClr val="898989"/>
              </a:solidFill>
            </a:endParaRPr>
          </a:p>
        </p:txBody>
      </p:sp>
    </p:spTree>
    <p:extLst>
      <p:ext uri="{BB962C8B-B14F-4D97-AF65-F5344CB8AC3E}">
        <p14:creationId xmlns:p14="http://schemas.microsoft.com/office/powerpoint/2010/main" val="3731775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Clip Art de Marcas de pergunta">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pt-PT" sz="5400" b="1"/>
              <a:t>Perguntas</a:t>
            </a:r>
          </a:p>
        </p:txBody>
      </p:sp>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6</a:t>
            </a:fld>
            <a:endParaRPr lang="en-US" altLang="en-US" sz="1200">
              <a:solidFill>
                <a:srgbClr val="898989"/>
              </a:solidFill>
            </a:endParaRPr>
          </a:p>
        </p:txBody>
      </p:sp>
    </p:spTree>
    <p:extLst>
      <p:ext uri="{BB962C8B-B14F-4D97-AF65-F5344CB8AC3E}">
        <p14:creationId xmlns:p14="http://schemas.microsoft.com/office/powerpoint/2010/main" val="1220991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9552" y="476672"/>
            <a:ext cx="8229600" cy="863625"/>
          </a:xfrm>
          <a:noFill/>
        </p:spPr>
        <p:txBody>
          <a:bodyPr/>
          <a:lstStyle/>
          <a:p>
            <a:pPr eaLnBrk="1" hangingPunct="1"/>
            <a:r>
              <a:rPr lang="pt-PT" b="1"/>
              <a:t>Feedback</a:t>
            </a:r>
          </a:p>
        </p:txBody>
      </p:sp>
      <p:pic>
        <p:nvPicPr>
          <p:cNvPr id="22533" name="Picture 3"/>
          <p:cNvPicPr>
            <a:picLocks noChangeArrowheads="1"/>
          </p:cNvPicPr>
          <p:nvPr/>
        </p:nvPicPr>
        <p:blipFill>
          <a:blip r:embed="rId3" cstate="print"/>
          <a:srcRect/>
          <a:stretch>
            <a:fillRect/>
          </a:stretch>
        </p:blipFill>
        <p:spPr bwMode="auto">
          <a:xfrm>
            <a:off x="1023938" y="2060575"/>
            <a:ext cx="3570288" cy="2312988"/>
          </a:xfrm>
          <a:prstGeom prst="rect">
            <a:avLst/>
          </a:prstGeom>
          <a:noFill/>
          <a:ln w="9525">
            <a:noFill/>
            <a:miter lim="800000"/>
            <a:headEnd/>
            <a:tailEnd/>
          </a:ln>
        </p:spPr>
      </p:pic>
      <p:sp>
        <p:nvSpPr>
          <p:cNvPr id="2" name="TextBox 1"/>
          <p:cNvSpPr txBox="1"/>
          <p:nvPr/>
        </p:nvSpPr>
        <p:spPr>
          <a:xfrm>
            <a:off x="971600" y="4509120"/>
            <a:ext cx="6768752" cy="923330"/>
          </a:xfrm>
          <a:prstGeom prst="rect">
            <a:avLst/>
          </a:prstGeom>
          <a:noFill/>
        </p:spPr>
        <p:txBody>
          <a:bodyPr wrap="square" rtlCol="0">
            <a:spAutoFit/>
          </a:bodyPr>
          <a:lstStyle/>
          <a:p>
            <a:r>
              <a:rPr lang="pt-PT"/>
              <a:t>O feedback é como um espelho. É o reflexo do desempenho de um membro da equipa de volta para ele ou ela. Se e quando o membro da equipa mudar, o reflexo também muda</a:t>
            </a:r>
          </a:p>
        </p:txBody>
      </p:sp>
      <p:sp>
        <p:nvSpPr>
          <p:cNvPr id="5"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7</a:t>
            </a:fld>
            <a:endParaRPr lang="en-US" altLang="en-US" sz="1200">
              <a:solidFill>
                <a:srgbClr val="898989"/>
              </a:solidFill>
            </a:endParaRPr>
          </a:p>
        </p:txBody>
      </p:sp>
    </p:spTree>
    <p:extLst>
      <p:ext uri="{BB962C8B-B14F-4D97-AF65-F5344CB8AC3E}">
        <p14:creationId xmlns:p14="http://schemas.microsoft.com/office/powerpoint/2010/main" val="9754522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pt-PT" b="1"/>
              <a:t>Feedback</a:t>
            </a:r>
          </a:p>
        </p:txBody>
      </p:sp>
      <p:sp>
        <p:nvSpPr>
          <p:cNvPr id="23555" name="Rectangle 3"/>
          <p:cNvSpPr>
            <a:spLocks noGrp="1" noChangeArrowheads="1"/>
          </p:cNvSpPr>
          <p:nvPr>
            <p:ph idx="1"/>
          </p:nvPr>
        </p:nvSpPr>
        <p:spPr/>
        <p:txBody>
          <a:bodyPr/>
          <a:lstStyle/>
          <a:p>
            <a:pPr eaLnBrk="1" hangingPunct="1"/>
            <a:r>
              <a:rPr lang="pt-PT"/>
              <a:t>Porquê dar feedback?</a:t>
            </a:r>
          </a:p>
          <a:p>
            <a:pPr lvl="1" eaLnBrk="1" hangingPunct="1"/>
            <a:r>
              <a:rPr lang="pt-PT"/>
              <a:t>Para melhorar e desenvolver</a:t>
            </a:r>
          </a:p>
          <a:p>
            <a:pPr eaLnBrk="1" hangingPunct="1"/>
            <a:r>
              <a:rPr lang="pt-PT"/>
              <a:t>Quando?</a:t>
            </a:r>
          </a:p>
          <a:p>
            <a:pPr lvl="1" eaLnBrk="1" hangingPunct="1"/>
            <a:r>
              <a:rPr lang="pt-PT"/>
              <a:t>O mais cedo possível</a:t>
            </a:r>
          </a:p>
          <a:p>
            <a:pPr eaLnBrk="1" hangingPunct="1"/>
            <a:r>
              <a:rPr lang="pt-PT"/>
              <a:t>Que tipo?</a:t>
            </a:r>
          </a:p>
          <a:p>
            <a:pPr lvl="1" eaLnBrk="1" hangingPunct="1"/>
            <a:r>
              <a:rPr lang="pt-PT"/>
              <a:t>A maioria deve ser positiva</a:t>
            </a:r>
          </a:p>
          <a:p>
            <a:pPr eaLnBrk="1" hangingPunct="1"/>
            <a:r>
              <a:rPr lang="pt-PT"/>
              <a:t>Como dar feedback negativo?</a:t>
            </a:r>
          </a:p>
          <a:p>
            <a:pPr lvl="1" eaLnBrk="1" hangingPunct="1"/>
            <a:r>
              <a:rPr lang="pt-PT"/>
              <a:t>Positivo, depois negativo, depois positivo (sanduíche)</a:t>
            </a:r>
          </a:p>
        </p:txBody>
      </p:sp>
      <p:sp>
        <p:nvSpPr>
          <p:cNvPr id="4"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8</a:t>
            </a:fld>
            <a:endParaRPr lang="en-US" altLang="en-US" sz="1200">
              <a:solidFill>
                <a:srgbClr val="898989"/>
              </a:solidFill>
            </a:endParaRPr>
          </a:p>
        </p:txBody>
      </p:sp>
    </p:spTree>
    <p:extLst>
      <p:ext uri="{BB962C8B-B14F-4D97-AF65-F5344CB8AC3E}">
        <p14:creationId xmlns:p14="http://schemas.microsoft.com/office/powerpoint/2010/main" val="3029470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28625" y="500063"/>
            <a:ext cx="8229600" cy="840705"/>
          </a:xfrm>
          <a:noFill/>
        </p:spPr>
        <p:txBody>
          <a:bodyPr/>
          <a:lstStyle/>
          <a:p>
            <a:pPr eaLnBrk="1" hangingPunct="1"/>
            <a:r>
              <a:rPr lang="pt-PT" b="1"/>
              <a:t>Feedback em Sanduíche</a:t>
            </a:r>
          </a:p>
        </p:txBody>
      </p:sp>
      <p:pic>
        <p:nvPicPr>
          <p:cNvPr id="6" name="Picture 5"/>
          <p:cNvPicPr>
            <a:picLocks noChangeAspect="1"/>
          </p:cNvPicPr>
          <p:nvPr/>
        </p:nvPicPr>
        <p:blipFill>
          <a:blip r:embed="rId3"/>
          <a:stretch>
            <a:fillRect/>
          </a:stretch>
        </p:blipFill>
        <p:spPr>
          <a:xfrm>
            <a:off x="1297081" y="2197099"/>
            <a:ext cx="6299255" cy="4718361"/>
          </a:xfrm>
          <a:prstGeom prst="rect">
            <a:avLst/>
          </a:prstGeom>
        </p:spPr>
      </p:pic>
      <p:sp>
        <p:nvSpPr>
          <p:cNvPr id="4" name="Čuvar mesta za broj slajda 1"/>
          <p:cNvSpPr txBox="1">
            <a:spLocks/>
          </p:cNvSpPr>
          <p:nvPr/>
        </p:nvSpPr>
        <p:spPr bwMode="auto">
          <a:xfrm>
            <a:off x="6845082" y="6508750"/>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457200" rtl="0" eaLnBrk="0" latinLnBrk="0" hangingPunct="0">
              <a:spcBef>
                <a:spcPct val="20000"/>
              </a:spcBef>
              <a:buFont typeface="Arial" pitchFamily="34" charset="0"/>
              <a:buChar char="•"/>
              <a:defRPr sz="3200" kern="1200">
                <a:solidFill>
                  <a:schemeClr val="tx1"/>
                </a:solidFill>
                <a:latin typeface="Calibri" pitchFamily="34" charset="0"/>
                <a:ea typeface="MS PGothic" pitchFamily="34" charset="-128"/>
                <a:cs typeface="+mn-cs"/>
              </a:defRPr>
            </a:lvl1pPr>
            <a:lvl2pPr marL="742950" indent="-285750" algn="l" defTabSz="457200" rtl="0" eaLnBrk="0" latinLnBrk="0" hangingPunct="0">
              <a:spcBef>
                <a:spcPct val="20000"/>
              </a:spcBef>
              <a:buFont typeface="Arial" pitchFamily="34" charset="0"/>
              <a:buChar char="–"/>
              <a:defRPr sz="2800" kern="1200">
                <a:solidFill>
                  <a:schemeClr val="tx1"/>
                </a:solidFill>
                <a:latin typeface="Calibri" pitchFamily="34" charset="0"/>
                <a:ea typeface="MS PGothic" pitchFamily="34" charset="-128"/>
                <a:cs typeface="+mn-cs"/>
              </a:defRPr>
            </a:lvl2pPr>
            <a:lvl3pPr marL="1143000" indent="-228600" algn="l" defTabSz="457200" rtl="0" eaLnBrk="0" latinLnBrk="0" hangingPunct="0">
              <a:spcBef>
                <a:spcPct val="20000"/>
              </a:spcBef>
              <a:buFont typeface="Arial" pitchFamily="34" charset="0"/>
              <a:buChar char="•"/>
              <a:defRPr sz="2400" kern="1200">
                <a:solidFill>
                  <a:schemeClr val="tx1"/>
                </a:solidFill>
                <a:latin typeface="Calibri" pitchFamily="34" charset="0"/>
                <a:ea typeface="MS PGothic" pitchFamily="34" charset="-128"/>
                <a:cs typeface="+mn-cs"/>
              </a:defRPr>
            </a:lvl3pPr>
            <a:lvl4pPr marL="16002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4pPr>
            <a:lvl5pPr marL="2057400" indent="-228600" algn="l" defTabSz="457200" rtl="0" eaLnBrk="0" latinLnBrk="0" hangingPunct="0">
              <a:spcBef>
                <a:spcPct val="20000"/>
              </a:spcBef>
              <a:buFont typeface="Arial" pitchFamily="34" charset="0"/>
              <a:buChar char="»"/>
              <a:defRPr sz="2000" kern="1200">
                <a:solidFill>
                  <a:schemeClr val="tx1"/>
                </a:solidFill>
                <a:latin typeface="Calibri" pitchFamily="34" charset="0"/>
                <a:ea typeface="MS PGothic" pitchFamily="34" charset="-128"/>
                <a:cs typeface="+mn-cs"/>
              </a:defRPr>
            </a:lvl5pPr>
            <a:lvl6pPr marL="25146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6pPr>
            <a:lvl7pPr marL="29718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7pPr>
            <a:lvl8pPr marL="34290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8pPr>
            <a:lvl9pPr marL="3886200" indent="-228600" algn="l" defTabSz="457200" rtl="0" eaLnBrk="0" fontAlgn="base" latinLnBrk="0" hangingPunct="0">
              <a:spcBef>
                <a:spcPct val="20000"/>
              </a:spcBef>
              <a:spcAft>
                <a:spcPct val="0"/>
              </a:spcAft>
              <a:buFont typeface="Arial" pitchFamily="34" charset="0"/>
              <a:buChar char="»"/>
              <a:defRPr sz="2000" kern="1200">
                <a:solidFill>
                  <a:schemeClr val="tx1"/>
                </a:solidFill>
                <a:latin typeface="Calibri" pitchFamily="34" charset="0"/>
                <a:ea typeface="MS PGothic" pitchFamily="34" charset="-128"/>
                <a:cs typeface="+mn-cs"/>
              </a:defRPr>
            </a:lvl9pPr>
          </a:lstStyle>
          <a:p>
            <a:pPr algn="r" eaLnBrk="1" hangingPunct="1">
              <a:spcBef>
                <a:spcPct val="0"/>
              </a:spcBef>
              <a:buFontTx/>
              <a:buNone/>
            </a:pPr>
            <a:r>
              <a:rPr lang="pt-PT" sz="1200">
                <a:solidFill>
                  <a:srgbClr val="898989"/>
                </a:solidFill>
              </a:rPr>
              <a:t>!</a:t>
            </a:r>
            <a:fld id="{B33E2EF3-ADC9-470B-B2CE-4BEDEB6C8EEF}" type="slidenum">
              <a:rPr lang="en-US" altLang="en-US" sz="1200" smtClean="0">
                <a:solidFill>
                  <a:srgbClr val="898989"/>
                </a:solidFill>
              </a:rPr>
              <a:pPr algn="r" eaLnBrk="1" hangingPunct="1">
                <a:spcBef>
                  <a:spcPct val="0"/>
                </a:spcBef>
                <a:buFontTx/>
                <a:buNone/>
              </a:pPr>
              <a:t>9</a:t>
            </a:fld>
            <a:endParaRPr lang="en-US" altLang="en-US" sz="1200">
              <a:solidFill>
                <a:srgbClr val="898989"/>
              </a:solidFill>
            </a:endParaRPr>
          </a:p>
        </p:txBody>
      </p:sp>
    </p:spTree>
    <p:extLst>
      <p:ext uri="{BB962C8B-B14F-4D97-AF65-F5344CB8AC3E}">
        <p14:creationId xmlns:p14="http://schemas.microsoft.com/office/powerpoint/2010/main" val="3373797676"/>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4291</TotalTime>
  <Words>2843</Words>
  <Application>Microsoft Office PowerPoint</Application>
  <PresentationFormat>Apresentação no Ecrã (4:3)</PresentationFormat>
  <Paragraphs>336</Paragraphs>
  <Slides>20</Slides>
  <Notes>19</Notes>
  <HiddenSlides>0</HiddenSlides>
  <MMClips>0</MMClips>
  <ScaleCrop>false</ScaleCrop>
  <HeadingPairs>
    <vt:vector size="6" baseType="variant">
      <vt:variant>
        <vt:lpstr>Tipos de letra usados</vt:lpstr>
      </vt:variant>
      <vt:variant>
        <vt:i4>3</vt:i4>
      </vt:variant>
      <vt:variant>
        <vt:lpstr>Tema</vt:lpstr>
      </vt:variant>
      <vt:variant>
        <vt:i4>2</vt:i4>
      </vt:variant>
      <vt:variant>
        <vt:lpstr>Títulos dos diapositivos</vt:lpstr>
      </vt:variant>
      <vt:variant>
        <vt:i4>20</vt:i4>
      </vt:variant>
    </vt:vector>
  </HeadingPairs>
  <TitlesOfParts>
    <vt:vector size="25" baseType="lpstr">
      <vt:lpstr>MS PGothic</vt:lpstr>
      <vt:lpstr>Arial</vt:lpstr>
      <vt:lpstr>Calibri</vt:lpstr>
      <vt:lpstr>1_Custom Design</vt:lpstr>
      <vt:lpstr>Custom Design</vt:lpstr>
      <vt:lpstr>Competências de formação</vt:lpstr>
      <vt:lpstr>Objetivos da sessão</vt:lpstr>
      <vt:lpstr>Bom orador vs. Mau orador</vt:lpstr>
      <vt:lpstr>Exercício de Apresentação</vt:lpstr>
      <vt:lpstr>Exercício de Apresentação</vt:lpstr>
      <vt:lpstr>Apresentação do PowerPoint</vt:lpstr>
      <vt:lpstr>Feedback</vt:lpstr>
      <vt:lpstr>Feedback</vt:lpstr>
      <vt:lpstr>Feedback em Sanduíche</vt:lpstr>
      <vt:lpstr>Feedback</vt:lpstr>
      <vt:lpstr>Feedback definido</vt:lpstr>
      <vt:lpstr>Exercício de Feedback</vt:lpstr>
      <vt:lpstr>Exercício de Feedback</vt:lpstr>
      <vt:lpstr>Exercício de Feedback</vt:lpstr>
      <vt:lpstr>Apresentação do PowerPoint</vt:lpstr>
      <vt:lpstr>Controlar o seu nervosismo</vt:lpstr>
      <vt:lpstr>Controlar o seu nervosismo</vt:lpstr>
      <vt:lpstr>Controlar o seu nervosismo</vt:lpstr>
      <vt:lpstr>Objetivos da sessão</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Tracey</dc:creator>
  <cp:lastModifiedBy>w701</cp:lastModifiedBy>
  <cp:revision>410</cp:revision>
  <cp:lastPrinted>2012-02-07T16:42:25Z</cp:lastPrinted>
  <dcterms:created xsi:type="dcterms:W3CDTF">2005-02-26T20:35:22Z</dcterms:created>
  <dcterms:modified xsi:type="dcterms:W3CDTF">2018-09-06T17:17:46Z</dcterms:modified>
</cp:coreProperties>
</file>